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A7F6A-F10F-48AA-B249-14434D20850C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0A5E4-8E88-4698-BD70-C13AE14D7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Residential fire sprinklers are highly effective in saving lives fires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Residential fire sprinklers look like fire sprinklers found in non-residential buildings, but they are quite different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Residential fire sprinklers are designed to stop fires using smaller water supplies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Residential fire sprinklers are a highly effective yet very affordable means of protecting men, women and children from death and injury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Note the time clock in the lower left hand corner of each picture.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80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Note the time clock in the lower left hand corner of each picture.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0207" y="686405"/>
            <a:ext cx="4500563" cy="3429000"/>
          </a:xfrm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2927"/>
          </a:xfrm>
          <a:noFill/>
          <a:ln/>
        </p:spPr>
        <p:txBody>
          <a:bodyPr lIns="91420" tIns="45711" rIns="91420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07D87-62B4-4367-A24F-B66B66751D5F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1786D-EE3B-4E80-8E06-2071ECAB63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924800" cy="2971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4000" dirty="0" smtClean="0"/>
              <a:t>Residential Fire Sprinklers</a:t>
            </a:r>
            <a:br>
              <a:rPr lang="en-US" sz="4000" dirty="0" smtClean="0"/>
            </a:br>
            <a:r>
              <a:rPr lang="en-US" sz="4000" dirty="0" smtClean="0"/>
              <a:t>       in the </a:t>
            </a:r>
            <a:br>
              <a:rPr lang="en-US" sz="4000" dirty="0" smtClean="0"/>
            </a:br>
            <a:r>
              <a:rPr lang="en-US" sz="4000" dirty="0" smtClean="0"/>
              <a:t>2010 CA Codes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6096000"/>
            <a:ext cx="6400800" cy="5334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2400" b="1" dirty="0" smtClean="0"/>
              <a:t>November </a:t>
            </a:r>
            <a:r>
              <a:rPr lang="en-US" sz="2400" b="1" baseline="0" dirty="0" smtClean="0"/>
              <a:t> </a:t>
            </a:r>
            <a:r>
              <a:rPr lang="en-US" sz="2400" b="1" dirty="0" smtClean="0"/>
              <a:t>15, 2011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2010 CRC Requirements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2009 Edition of the International Residential Code (IRC) with California Amendments </a:t>
            </a:r>
          </a:p>
          <a:p>
            <a:endParaRPr lang="en-US" dirty="0" smtClean="0"/>
          </a:p>
          <a:p>
            <a:r>
              <a:rPr lang="en-US" dirty="0" smtClean="0"/>
              <a:t>2010 California Residential Code</a:t>
            </a:r>
          </a:p>
          <a:p>
            <a:endParaRPr lang="en-US" dirty="0" smtClean="0"/>
          </a:p>
          <a:p>
            <a:r>
              <a:rPr lang="en-US" dirty="0" smtClean="0"/>
              <a:t>California Code of Regulations </a:t>
            </a:r>
          </a:p>
          <a:p>
            <a:pPr>
              <a:buNone/>
            </a:pPr>
            <a:r>
              <a:rPr lang="en-US" dirty="0" smtClean="0"/>
              <a:t>		Title 24, Part 2.5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990600" y="4004846"/>
            <a:ext cx="7772400" cy="3657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3581400"/>
            <a:ext cx="63246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90600" y="4437706"/>
            <a:ext cx="79248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90600" y="4861105"/>
            <a:ext cx="2743200" cy="3657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980159" y="2636112"/>
            <a:ext cx="2057400" cy="3657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2010 CRC Requirements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i="1" dirty="0" smtClean="0"/>
              <a:t>R313.1 Townhouse automatic fire sprinkler systems</a:t>
            </a:r>
            <a:r>
              <a:rPr lang="en-US" sz="2800" b="1" i="1" dirty="0" smtClean="0">
                <a:solidFill>
                  <a:srgbClr val="035842"/>
                </a:solidFill>
              </a:rPr>
              <a:t>.</a:t>
            </a:r>
            <a:r>
              <a:rPr lang="en-US" sz="2800" i="1" dirty="0" smtClean="0">
                <a:solidFill>
                  <a:srgbClr val="035842"/>
                </a:solidFill>
              </a:rPr>
              <a:t> An automatic residential fire sprinkler system shall be installed in townhouses.</a:t>
            </a:r>
          </a:p>
          <a:p>
            <a:pPr lvl="1">
              <a:buNone/>
            </a:pPr>
            <a:r>
              <a:rPr lang="en-US" b="1" i="1" dirty="0" smtClean="0">
                <a:solidFill>
                  <a:srgbClr val="035842"/>
                </a:solidFill>
              </a:rPr>
              <a:t>Exception: </a:t>
            </a:r>
            <a:r>
              <a:rPr lang="en-US" i="1" dirty="0" smtClean="0">
                <a:solidFill>
                  <a:srgbClr val="035842"/>
                </a:solidFill>
              </a:rPr>
              <a:t>An automatic residential fire sprinkler system shall not be required when additions or alterations are made to existing townhouses that do not have an automatic residential fire sprinkler system installed.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990600" y="4440164"/>
            <a:ext cx="70104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4016718"/>
            <a:ext cx="49530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4863971"/>
            <a:ext cx="74676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90600" y="5296423"/>
            <a:ext cx="28194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5800" y="3075159"/>
            <a:ext cx="32766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010400" y="2636112"/>
            <a:ext cx="1600200" cy="3657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2010 CRC Requirements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i="1" dirty="0" smtClean="0">
                <a:solidFill>
                  <a:srgbClr val="035842"/>
                </a:solidFill>
              </a:rPr>
              <a:t>R313.2 One- and two-family dwellings automatic fire sprinkler systems. </a:t>
            </a:r>
            <a:r>
              <a:rPr lang="en-US" sz="2800" i="1" dirty="0" smtClean="0">
                <a:solidFill>
                  <a:srgbClr val="035842"/>
                </a:solidFill>
              </a:rPr>
              <a:t>An automatic residential fire sprinkler system shall be installed in one- and two-family dwellings.</a:t>
            </a:r>
          </a:p>
          <a:p>
            <a:pPr lvl="1">
              <a:buNone/>
            </a:pPr>
            <a:r>
              <a:rPr lang="en-US" b="1" i="1" dirty="0" smtClean="0">
                <a:solidFill>
                  <a:srgbClr val="035842"/>
                </a:solidFill>
              </a:rPr>
              <a:t>Exception: </a:t>
            </a:r>
            <a:r>
              <a:rPr lang="en-US" i="1" dirty="0" smtClean="0">
                <a:solidFill>
                  <a:srgbClr val="035842"/>
                </a:solidFill>
              </a:rPr>
              <a:t>An automatic residential fire sprinkler system shall not be required for additions or alterations to existing buildings that are not already provided with an automatic residential sprinkler system.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9" grpId="1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410200" y="5163494"/>
            <a:ext cx="3200400" cy="3657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" y="5620694"/>
            <a:ext cx="20574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456853" y="3155135"/>
            <a:ext cx="51816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Design Standards</a:t>
            </a:r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en-US" b="1" i="1" dirty="0" smtClean="0"/>
              <a:t>R313.1.1 Design and installation. </a:t>
            </a:r>
            <a:r>
              <a:rPr lang="en-US" i="1" dirty="0" smtClean="0"/>
              <a:t>Automatic residential fire </a:t>
            </a:r>
            <a:r>
              <a:rPr lang="en-US" i="1" dirty="0" smtClean="0">
                <a:solidFill>
                  <a:srgbClr val="035842"/>
                </a:solidFill>
              </a:rPr>
              <a:t>sprinkler systems for townhouses shall be designed and installed in accordance with Section R313.3 or NFPA 13D.</a:t>
            </a:r>
            <a:endParaRPr lang="en-US" b="1" i="1" dirty="0" smtClean="0">
              <a:solidFill>
                <a:srgbClr val="035842"/>
              </a:solidFill>
            </a:endParaRPr>
          </a:p>
          <a:p>
            <a:pPr eaLnBrk="1" hangingPunct="1">
              <a:buNone/>
            </a:pPr>
            <a:endParaRPr lang="en-US" b="1" i="1" dirty="0" smtClean="0">
              <a:solidFill>
                <a:srgbClr val="035842"/>
              </a:solidFill>
            </a:endParaRPr>
          </a:p>
          <a:p>
            <a:pPr eaLnBrk="1" hangingPunct="1">
              <a:buNone/>
            </a:pPr>
            <a:r>
              <a:rPr lang="en-US" b="1" i="1" dirty="0" smtClean="0">
                <a:solidFill>
                  <a:srgbClr val="035842"/>
                </a:solidFill>
              </a:rPr>
              <a:t>R313.2.1 Design and Installation. </a:t>
            </a:r>
            <a:r>
              <a:rPr lang="en-US" i="1" dirty="0" smtClean="0">
                <a:solidFill>
                  <a:srgbClr val="035842"/>
                </a:solidFill>
              </a:rPr>
              <a:t>Residential fire sprinkler systems shall be designed and installed in accordance with Section R313.3 or NFPA 13D.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  <p:bldP spid="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685800" y="5129740"/>
            <a:ext cx="75438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5800" y="4767756"/>
            <a:ext cx="71628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239000" y="4407728"/>
            <a:ext cx="14478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5800" y="4446759"/>
            <a:ext cx="64770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5800" y="4093828"/>
            <a:ext cx="76200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257800" y="3724747"/>
            <a:ext cx="31242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5800" y="2727505"/>
            <a:ext cx="8153400" cy="33855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352800" y="2349371"/>
            <a:ext cx="4754880" cy="3657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Design Standards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1463" y="1676400"/>
            <a:ext cx="8720137" cy="4572000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800" b="1" i="1" dirty="0" smtClean="0"/>
              <a:t>R313.3.1 General. </a:t>
            </a:r>
            <a:r>
              <a:rPr lang="en-US" sz="2800" i="1" dirty="0" smtClean="0"/>
              <a:t>Where installed, residential fire </a:t>
            </a:r>
            <a:r>
              <a:rPr lang="en-US" sz="2800" i="1" dirty="0" smtClean="0">
                <a:solidFill>
                  <a:srgbClr val="035842"/>
                </a:solidFill>
              </a:rPr>
              <a:t>sprinkler systems, or portions thereof, shall be in accordance with NFPA 13D or Section R313.3, which shall be considered equivalent to NFPA 13D. Section R313.3 shall apply to stand-alone and multipurpose wet-pipe sprinkler systems that do not include the use of </a:t>
            </a:r>
            <a:r>
              <a:rPr lang="en-US" sz="2800" i="1" dirty="0" smtClean="0"/>
              <a:t>antifreeze. A multipurpose fire sprinkler system shall supply domestic water to both fire sprinklers and plumbing fixtures. A stand-alone sprinkler system shall be separate and independent from the water distribution system. A backflow flow preventer shall not be required to separate a stand-alone sprinkler system from the water distribution system.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0" grpId="0" animBg="1"/>
      <p:bldP spid="10" grpId="1" animBg="1"/>
      <p:bldP spid="7" grpId="0" animBg="1"/>
      <p:bldP spid="7" grpId="1" animBg="1"/>
      <p:bldP spid="9" grpId="0" animBg="1"/>
      <p:bldP spid="9" grpId="1" animBg="1"/>
      <p:bldP spid="6" grpId="0" animBg="1"/>
      <p:bldP spid="6" grpId="1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1" y="76200"/>
            <a:ext cx="7620000" cy="1143000"/>
          </a:xfrm>
        </p:spPr>
        <p:txBody>
          <a:bodyPr/>
          <a:lstStyle/>
          <a:p>
            <a:r>
              <a:rPr lang="en-US" sz="3200" dirty="0" smtClean="0"/>
              <a:t>State Statutory </a:t>
            </a:r>
            <a:r>
              <a:rPr lang="en-US" sz="3200" dirty="0"/>
              <a:t>Authority </a:t>
            </a:r>
            <a:br>
              <a:rPr lang="en-US" sz="3200" dirty="0"/>
            </a:br>
            <a:r>
              <a:rPr lang="en-US" sz="3200" dirty="0" smtClean="0"/>
              <a:t>  from CA SFM Website</a:t>
            </a:r>
            <a:endParaRPr lang="en-US" sz="3200" dirty="0"/>
          </a:p>
        </p:txBody>
      </p:sp>
      <p:sp>
        <p:nvSpPr>
          <p:cNvPr id="614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610600" cy="4419600"/>
          </a:xfrm>
        </p:spPr>
        <p:txBody>
          <a:bodyPr/>
          <a:lstStyle/>
          <a:p>
            <a:pPr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/>
              <a:t>Question: </a:t>
            </a:r>
            <a:r>
              <a:rPr lang="en-US" sz="2400" dirty="0" smtClean="0"/>
              <a:t> </a:t>
            </a:r>
            <a:r>
              <a:rPr lang="en-US" sz="2400" dirty="0"/>
              <a:t>Can a Fire Protection Contractor (C-16) design the system that he or she is to install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b="1" dirty="0" smtClean="0"/>
              <a:t>Answer:</a:t>
            </a:r>
            <a:endParaRPr lang="en-US" sz="2000" b="1" u="sng" dirty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YES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B&amp;P </a:t>
            </a:r>
            <a:r>
              <a:rPr lang="en-US" sz="2000" dirty="0"/>
              <a:t>Code – Contractors License Law </a:t>
            </a:r>
            <a:r>
              <a:rPr lang="en-US" sz="2000" dirty="0" smtClean="0"/>
              <a:t>6737.3</a:t>
            </a:r>
          </a:p>
          <a:p>
            <a:pPr lvl="1">
              <a:spcBef>
                <a:spcPts val="0"/>
              </a:spcBef>
            </a:pPr>
            <a:endParaRPr lang="en-US" sz="2000" b="1" dirty="0"/>
          </a:p>
          <a:p>
            <a:pPr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400" b="1" dirty="0" smtClean="0"/>
              <a:t>Question: </a:t>
            </a:r>
            <a:r>
              <a:rPr lang="en-US" sz="2400" dirty="0" smtClean="0"/>
              <a:t>What </a:t>
            </a:r>
            <a:r>
              <a:rPr lang="en-US" sz="2400" dirty="0"/>
              <a:t>does </a:t>
            </a:r>
            <a:r>
              <a:rPr lang="en-US" sz="2400" dirty="0" smtClean="0"/>
              <a:t>CRC say regarding </a:t>
            </a:r>
            <a:r>
              <a:rPr lang="en-US" sz="2400" dirty="0"/>
              <a:t>the design and installation of </a:t>
            </a:r>
            <a:r>
              <a:rPr lang="en-US" sz="2400" dirty="0" smtClean="0"/>
              <a:t>residential </a:t>
            </a:r>
            <a:r>
              <a:rPr lang="en-US" sz="2400" dirty="0"/>
              <a:t>fire sprinkler systems? </a:t>
            </a:r>
            <a:endParaRPr lang="en-US" sz="2400" dirty="0" smtClean="0"/>
          </a:p>
          <a:p>
            <a:pPr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b="1" dirty="0" smtClean="0"/>
              <a:t>Answer: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See CRC §R313.1.1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R313.1.1 Design and installation. Automatic residential fire sprinkler systems for townhouses shall be designed and installed in accordance with </a:t>
            </a:r>
            <a:r>
              <a:rPr lang="en-US" sz="2000" i="1" dirty="0" smtClean="0"/>
              <a:t>R313.3 or NFPA 13D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610600" cy="4953000"/>
          </a:xfrm>
        </p:spPr>
        <p:txBody>
          <a:bodyPr/>
          <a:lstStyle/>
          <a:p>
            <a:pPr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/>
              <a:t>Question: </a:t>
            </a:r>
            <a:r>
              <a:rPr lang="en-US" sz="2400" dirty="0" smtClean="0"/>
              <a:t>Is </a:t>
            </a:r>
            <a:r>
              <a:rPr lang="en-US" sz="2400" dirty="0"/>
              <a:t>it the intent of </a:t>
            </a:r>
            <a:r>
              <a:rPr lang="en-US" sz="2400" dirty="0" smtClean="0"/>
              <a:t>CRC §R313 </a:t>
            </a:r>
            <a:r>
              <a:rPr lang="en-US" sz="2400" dirty="0"/>
              <a:t>to allow residential fire protection systems to be installed by a Fire Protection Contractor (C-16) and/or a Plumbing Contractor (C-36</a:t>
            </a:r>
            <a:r>
              <a:rPr lang="en-US" sz="2400" dirty="0" smtClean="0"/>
              <a:t>)?</a:t>
            </a:r>
          </a:p>
          <a:p>
            <a:pPr>
              <a:spcBef>
                <a:spcPts val="0"/>
              </a:spcBef>
              <a:buClr>
                <a:schemeClr val="tx1"/>
              </a:buClr>
              <a:buNone/>
            </a:pPr>
            <a:endParaRPr lang="en-US" sz="2000" b="1" dirty="0" smtClean="0"/>
          </a:p>
          <a:p>
            <a:pPr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2000" b="1" dirty="0" smtClean="0"/>
              <a:t>Answer:</a:t>
            </a:r>
            <a:endParaRPr lang="en-US" sz="2000" b="1" dirty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Only </a:t>
            </a:r>
            <a:r>
              <a:rPr lang="en-US" sz="2000" dirty="0"/>
              <a:t>Fire Protection Contractors (</a:t>
            </a:r>
            <a:r>
              <a:rPr lang="en-US" sz="2000" dirty="0" smtClean="0"/>
              <a:t>C-16’s), </a:t>
            </a:r>
            <a:r>
              <a:rPr lang="en-US" sz="2000" dirty="0"/>
              <a:t>General Manufactured Housing Contractors (C-47’s) and Owner-Occupied Owner-Builders may install a fire protection system.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B&amp;P </a:t>
            </a:r>
            <a:r>
              <a:rPr lang="en-US" sz="2000" dirty="0"/>
              <a:t>Code – Contractors License Law, Sections </a:t>
            </a:r>
            <a:r>
              <a:rPr lang="en-US" sz="2000" dirty="0" smtClean="0"/>
              <a:t>7026.2(a</a:t>
            </a:r>
            <a:r>
              <a:rPr lang="en-US" sz="2000" dirty="0"/>
              <a:t>), 7026.3, 7026.11, </a:t>
            </a:r>
            <a:r>
              <a:rPr lang="en-US" sz="2000" dirty="0" smtClean="0"/>
              <a:t>7026.12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B&amp;P </a:t>
            </a:r>
            <a:r>
              <a:rPr lang="en-US" sz="2000" dirty="0"/>
              <a:t>Code 7008, 7058, and </a:t>
            </a:r>
            <a:r>
              <a:rPr lang="en-US" sz="2000" dirty="0" smtClean="0"/>
              <a:t>7059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CSLB </a:t>
            </a:r>
            <a:r>
              <a:rPr lang="en-US" sz="2000" dirty="0" err="1" smtClean="0"/>
              <a:t>Regs</a:t>
            </a:r>
            <a:r>
              <a:rPr lang="en-US" sz="2000" dirty="0" smtClean="0"/>
              <a:t> 832.47 – </a:t>
            </a:r>
            <a:r>
              <a:rPr lang="en-US" sz="2000" dirty="0"/>
              <a:t>Class C-47 – General Manufactured Housing </a:t>
            </a:r>
            <a:r>
              <a:rPr lang="en-US" sz="2000" dirty="0" smtClean="0"/>
              <a:t>Contractor</a:t>
            </a:r>
            <a:endParaRPr lang="en-US" sz="2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State Statutory Authority </a:t>
            </a:r>
            <a:br>
              <a:rPr lang="en-US" sz="3200" dirty="0" smtClean="0"/>
            </a:br>
            <a:r>
              <a:rPr lang="en-US" sz="3200" dirty="0" smtClean="0"/>
              <a:t>  from CA SFM Website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Fire Sprinkler Installation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Sprinklers installed in all areas of the dwelling unit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Excluded areas: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Attics, crawl spaces and normally unoccupied concealed spaces, unless these spaces contain a fuel-fired appliance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Clothes closets, linen closets and pantries where: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Wall and ceiling surfaces are of gypsum board, and 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The space </a:t>
            </a:r>
            <a:r>
              <a:rPr lang="en-US" u="sng" dirty="0" smtClean="0"/>
              <a:t>&lt;</a:t>
            </a:r>
            <a:r>
              <a:rPr lang="en-US" dirty="0" smtClean="0"/>
              <a:t>24 ft</a:t>
            </a:r>
            <a:r>
              <a:rPr lang="en-US" baseline="30000" dirty="0" smtClean="0"/>
              <a:t>2</a:t>
            </a:r>
            <a:r>
              <a:rPr lang="en-US" dirty="0" smtClean="0"/>
              <a:t> and 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 smtClean="0"/>
              <a:t>The smallest dimension </a:t>
            </a:r>
            <a:r>
              <a:rPr lang="en-US" u="sng" dirty="0" smtClean="0"/>
              <a:t>&lt;</a:t>
            </a:r>
            <a:r>
              <a:rPr lang="en-US" dirty="0" smtClean="0"/>
              <a:t>3’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Fire Sprinkler Installation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Sprinklers installed in all areas of the dwelling unit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Excluded areas: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Bathrooms </a:t>
            </a:r>
            <a:r>
              <a:rPr lang="en-US" u="sng" dirty="0" smtClean="0"/>
              <a:t>&lt;</a:t>
            </a:r>
            <a:r>
              <a:rPr lang="en-US" dirty="0" smtClean="0"/>
              <a:t>55 ft</a:t>
            </a:r>
            <a:r>
              <a:rPr lang="en-US" baseline="30000" dirty="0" smtClean="0"/>
              <a:t>2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Unheated entry areas, such as mud rooms, that are adjacent to an exterior door and similar areas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/>
              <a:t>Detached </a:t>
            </a:r>
            <a:r>
              <a:rPr lang="en-US" dirty="0" smtClean="0"/>
              <a:t>garages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Carports </a:t>
            </a:r>
            <a:r>
              <a:rPr lang="en-US" i="1" dirty="0" smtClean="0"/>
              <a:t>without habitable space above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/>
              <a:t>Open attached </a:t>
            </a:r>
            <a:r>
              <a:rPr lang="en-US" dirty="0" smtClean="0"/>
              <a:t>porches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5638800"/>
            <a:ext cx="3265702" cy="430887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3CC"/>
                </a:solidFill>
              </a:rPr>
              <a:t>Different than NFPA 13D</a:t>
            </a:r>
            <a:endParaRPr lang="en-US" dirty="0">
              <a:solidFill>
                <a:srgbClr val="3333CC"/>
              </a:solidFill>
            </a:endParaRPr>
          </a:p>
        </p:txBody>
      </p:sp>
      <p:cxnSp>
        <p:nvCxnSpPr>
          <p:cNvPr id="7" name="Straight Arrow Connector 6"/>
          <p:cNvCxnSpPr>
            <a:stCxn id="4" idx="0"/>
            <a:endCxn id="20" idx="2"/>
          </p:cNvCxnSpPr>
          <p:nvPr/>
        </p:nvCxnSpPr>
        <p:spPr bwMode="auto">
          <a:xfrm rot="16200000" flipV="1">
            <a:off x="3795846" y="5287194"/>
            <a:ext cx="624840" cy="78371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ounded Rectangle 19"/>
          <p:cNvSpPr/>
          <p:nvPr/>
        </p:nvSpPr>
        <p:spPr bwMode="auto">
          <a:xfrm>
            <a:off x="685800" y="3733800"/>
            <a:ext cx="6766560" cy="128016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bldLvl="2"/>
      <p:bldP spid="4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0"/>
            <a:ext cx="71628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CRC Requirements </a:t>
            </a:r>
            <a:r>
              <a:rPr lang="en-US" sz="3200" dirty="0" err="1" smtClean="0"/>
              <a:t>vs</a:t>
            </a:r>
            <a:r>
              <a:rPr lang="en-US" sz="3200" dirty="0" smtClean="0"/>
              <a:t> NFPA 13D</a:t>
            </a:r>
          </a:p>
        </p:txBody>
      </p:sp>
      <p:sp>
        <p:nvSpPr>
          <p:cNvPr id="20377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676400"/>
            <a:ext cx="8610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CRC §R313.3.5 requires the inclusion of 5 </a:t>
            </a:r>
            <a:r>
              <a:rPr lang="en-US" dirty="0" err="1" smtClean="0"/>
              <a:t>gpm</a:t>
            </a:r>
            <a:r>
              <a:rPr lang="en-US" dirty="0" smtClean="0"/>
              <a:t> for domestic 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Domestic shutoff valves can eliminate this flow</a:t>
            </a:r>
          </a:p>
          <a:p>
            <a:pPr eaLnBrk="1" hangingPunct="1">
              <a:lnSpc>
                <a:spcPct val="90000"/>
              </a:lnSpc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CRC §R313.3.1.1 requires attached garages to be protected with fire sprinklers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Design criteria included in CBC/CFC §903.2.18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Sprinklers in Dwellings?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720137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NFPA Report in 2005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/>
              <a:t>“Fire Loss in the United States During 2005”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/>
              <a:t>25% of structure fires occurred </a:t>
            </a:r>
            <a:r>
              <a:rPr lang="en-US" dirty="0" smtClean="0">
                <a:solidFill>
                  <a:srgbClr val="FF0000"/>
                </a:solidFill>
              </a:rPr>
              <a:t>in residential structures</a:t>
            </a:r>
          </a:p>
          <a:p>
            <a:pPr lvl="1" eaLnBrk="1" hangingPunct="1"/>
            <a:r>
              <a:rPr lang="en-US" dirty="0" smtClean="0"/>
              <a:t>83% of fire deaths </a:t>
            </a:r>
            <a:r>
              <a:rPr lang="en-US" dirty="0" smtClean="0">
                <a:solidFill>
                  <a:srgbClr val="FF0000"/>
                </a:solidFill>
              </a:rPr>
              <a:t>in residential structures</a:t>
            </a:r>
          </a:p>
          <a:p>
            <a:pPr lvl="1" eaLnBrk="1" hangingPunct="1"/>
            <a:r>
              <a:rPr lang="en-US" dirty="0" smtClean="0"/>
              <a:t>77% of fire injuries </a:t>
            </a:r>
            <a:r>
              <a:rPr lang="en-US" dirty="0" smtClean="0">
                <a:solidFill>
                  <a:srgbClr val="FF0000"/>
                </a:solidFill>
              </a:rPr>
              <a:t>in residential structures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938" y="1600200"/>
            <a:ext cx="3141662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Dwelling Floor Plan</a:t>
            </a:r>
          </a:p>
          <a:p>
            <a:pPr eaLnBrk="1" hangingPunct="1"/>
            <a:r>
              <a:rPr lang="en-US" dirty="0" smtClean="0"/>
              <a:t>Sprinklers required in:</a:t>
            </a:r>
          </a:p>
          <a:p>
            <a:pPr lvl="1" eaLnBrk="1" hangingPunct="1"/>
            <a:r>
              <a:rPr lang="en-US" dirty="0" smtClean="0"/>
              <a:t>Living areas</a:t>
            </a:r>
          </a:p>
          <a:p>
            <a:pPr lvl="1" eaLnBrk="1" hangingPunct="1"/>
            <a:r>
              <a:rPr lang="en-US" dirty="0" smtClean="0"/>
              <a:t>Attached garage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457575" y="0"/>
            <a:ext cx="5610225" cy="6864350"/>
            <a:chOff x="3457575" y="0"/>
            <a:chExt cx="5610225" cy="6864350"/>
          </a:xfrm>
        </p:grpSpPr>
        <p:pic>
          <p:nvPicPr>
            <p:cNvPr id="99334" name="Picture 4" descr="Figure 38 floor plan"/>
            <p:cNvPicPr>
              <a:picLocks noChangeAspect="1" noChangeArrowheads="1"/>
            </p:cNvPicPr>
            <p:nvPr/>
          </p:nvPicPr>
          <p:blipFill>
            <a:blip r:embed="rId2" cstate="print"/>
            <a:srcRect l="4051" t="2310" r="3838"/>
            <a:stretch>
              <a:fillRect/>
            </a:stretch>
          </p:blipFill>
          <p:spPr bwMode="auto">
            <a:xfrm>
              <a:off x="3457575" y="0"/>
              <a:ext cx="5610225" cy="6864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8001000" y="3657600"/>
              <a:ext cx="266700" cy="304800"/>
              <a:chOff x="4076700" y="3581400"/>
              <a:chExt cx="419100" cy="419100"/>
            </a:xfrm>
          </p:grpSpPr>
          <p:sp>
            <p:nvSpPr>
              <p:cNvPr id="99336" name="AutoShape 23"/>
              <p:cNvSpPr>
                <a:spLocks noChangeArrowheads="1"/>
              </p:cNvSpPr>
              <p:nvPr/>
            </p:nvSpPr>
            <p:spPr bwMode="auto">
              <a:xfrm rot="5400000">
                <a:off x="4248150" y="3562350"/>
                <a:ext cx="76200" cy="419100"/>
              </a:xfrm>
              <a:prstGeom prst="flowChartCollat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9337" name="AutoShape 24"/>
              <p:cNvSpPr>
                <a:spLocks noChangeArrowheads="1"/>
              </p:cNvSpPr>
              <p:nvPr/>
            </p:nvSpPr>
            <p:spPr bwMode="auto">
              <a:xfrm rot="10800000">
                <a:off x="4267200" y="3581400"/>
                <a:ext cx="76200" cy="419100"/>
              </a:xfrm>
              <a:prstGeom prst="flowChartCollat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" name="Oval 9"/>
          <p:cNvSpPr/>
          <p:nvPr/>
        </p:nvSpPr>
        <p:spPr bwMode="auto">
          <a:xfrm>
            <a:off x="4404360" y="3850341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486400" y="3859306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419600" y="26517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4419600" y="18288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928360" y="26517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928360" y="18288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086600" y="28041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086600" y="19812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8061960" y="19812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8077200" y="32613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8077200" y="41757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7086600" y="40386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345219" y="35661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029200" y="501396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175760" y="50292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044440" y="617220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4191000" y="6187440"/>
            <a:ext cx="91440" cy="91440"/>
          </a:xfrm>
          <a:prstGeom prst="ellipse">
            <a:avLst/>
          </a:prstGeom>
          <a:solidFill>
            <a:srgbClr val="33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9550" algn="ctr"/>
                <a:tab pos="5084763" algn="ctr"/>
                <a:tab pos="7543800" algn="ctr"/>
              </a:tabLst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Attached Garage Sprinklers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463" y="1676400"/>
            <a:ext cx="5291137" cy="4572000"/>
          </a:xfrm>
        </p:spPr>
        <p:txBody>
          <a:bodyPr/>
          <a:lstStyle/>
          <a:p>
            <a:r>
              <a:rPr lang="en-US" dirty="0" smtClean="0"/>
              <a:t>Residential sprinklers or quick-response sprinklers</a:t>
            </a:r>
          </a:p>
          <a:p>
            <a:r>
              <a:rPr lang="en-US" dirty="0" smtClean="0"/>
              <a:t>Provide a minimum density of 0.05 </a:t>
            </a:r>
            <a:r>
              <a:rPr lang="en-US" dirty="0" err="1" smtClean="0"/>
              <a:t>gpm</a:t>
            </a:r>
            <a:r>
              <a:rPr lang="en-US" dirty="0" smtClean="0"/>
              <a:t>/ft</a:t>
            </a:r>
            <a:r>
              <a:rPr lang="en-US" baseline="30000" dirty="0" smtClean="0"/>
              <a:t>2</a:t>
            </a:r>
            <a:endParaRPr lang="en-US" dirty="0" smtClean="0"/>
          </a:p>
          <a:p>
            <a:r>
              <a:rPr lang="en-US" dirty="0" smtClean="0"/>
              <a:t>Garage doors shall not be considered obstructions with respect to sprinkler placement</a:t>
            </a:r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>
          <a:xfrm>
            <a:off x="5562600" y="2255503"/>
            <a:ext cx="3276600" cy="3604443"/>
            <a:chOff x="685800" y="4724400"/>
            <a:chExt cx="1524000" cy="1676485"/>
          </a:xfrm>
        </p:grpSpPr>
        <p:pic>
          <p:nvPicPr>
            <p:cNvPr id="6" name="Picture 4" descr="Figure 38 floor plan"/>
            <p:cNvPicPr>
              <a:picLocks noChangeAspect="1" noChangeArrowheads="1"/>
            </p:cNvPicPr>
            <p:nvPr/>
          </p:nvPicPr>
          <p:blipFill>
            <a:blip r:embed="rId2" cstate="print"/>
            <a:srcRect l="4051" t="65381" r="59827"/>
            <a:stretch>
              <a:fillRect/>
            </a:stretch>
          </p:blipFill>
          <p:spPr bwMode="auto">
            <a:xfrm>
              <a:off x="685800" y="4724400"/>
              <a:ext cx="1524000" cy="1676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Oval 6"/>
            <p:cNvSpPr/>
            <p:nvPr/>
          </p:nvSpPr>
          <p:spPr bwMode="auto">
            <a:xfrm>
              <a:off x="1774463" y="5125617"/>
              <a:ext cx="63340" cy="63019"/>
            </a:xfrm>
            <a:prstGeom prst="ellipse">
              <a:avLst/>
            </a:prstGeom>
            <a:solidFill>
              <a:srgbClr val="3333CC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749550" algn="ctr"/>
                  <a:tab pos="5084763" algn="ctr"/>
                  <a:tab pos="7543800" algn="ctr"/>
                </a:tabLst>
              </a:pPr>
              <a:endPara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183286" y="5136120"/>
              <a:ext cx="63340" cy="63019"/>
            </a:xfrm>
            <a:prstGeom prst="ellipse">
              <a:avLst/>
            </a:prstGeom>
            <a:solidFill>
              <a:srgbClr val="3333CC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749550" algn="ctr"/>
                  <a:tab pos="5084763" algn="ctr"/>
                  <a:tab pos="7543800" algn="ctr"/>
                </a:tabLst>
              </a:pPr>
              <a:endPara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1785020" y="5923863"/>
              <a:ext cx="63340" cy="63019"/>
            </a:xfrm>
            <a:prstGeom prst="ellipse">
              <a:avLst/>
            </a:prstGeom>
            <a:solidFill>
              <a:srgbClr val="3333CC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749550" algn="ctr"/>
                  <a:tab pos="5084763" algn="ctr"/>
                  <a:tab pos="7543800" algn="ctr"/>
                </a:tabLst>
              </a:pPr>
              <a:endPara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1193843" y="5934367"/>
              <a:ext cx="63340" cy="63019"/>
            </a:xfrm>
            <a:prstGeom prst="ellipse">
              <a:avLst/>
            </a:prstGeom>
            <a:solidFill>
              <a:srgbClr val="3333CC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749550" algn="ctr"/>
                  <a:tab pos="5084763" algn="ctr"/>
                  <a:tab pos="7543800" algn="ctr"/>
                </a:tabLst>
              </a:pPr>
              <a:endPara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Questions???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Sprinklers in Dwellings?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NFPA Report in 2007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000" i="1" dirty="0" smtClean="0"/>
              <a:t>“Fire Loss in the United States 2007</a:t>
            </a:r>
            <a:r>
              <a:rPr lang="en-US" sz="3000" dirty="0" smtClean="0"/>
              <a:t>”:</a:t>
            </a:r>
          </a:p>
          <a:p>
            <a:pPr lvl="1" eaLnBrk="1" hangingPunct="1"/>
            <a:r>
              <a:rPr lang="en-US" dirty="0" smtClean="0"/>
              <a:t>78% of all structure fires occurred </a:t>
            </a:r>
            <a:r>
              <a:rPr lang="en-US" dirty="0" smtClean="0">
                <a:solidFill>
                  <a:srgbClr val="FF0000"/>
                </a:solidFill>
              </a:rPr>
              <a:t>in residential structures</a:t>
            </a:r>
          </a:p>
          <a:p>
            <a:pPr lvl="1" eaLnBrk="1" hangingPunct="1"/>
            <a:r>
              <a:rPr lang="en-US" dirty="0" smtClean="0"/>
              <a:t>3,430 civilian fire deaths, 84% (2877) of which occurred in </a:t>
            </a:r>
            <a:r>
              <a:rPr lang="en-US" dirty="0" smtClean="0">
                <a:solidFill>
                  <a:srgbClr val="FF0000"/>
                </a:solidFill>
              </a:rPr>
              <a:t>dwellings</a:t>
            </a:r>
          </a:p>
          <a:p>
            <a:pPr lvl="1" eaLnBrk="1" hangingPunct="1"/>
            <a:r>
              <a:rPr lang="en-US" dirty="0" smtClean="0"/>
              <a:t>Nationwide there was a civilian fire death every 183 minutes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Sprinklers in Dwellings?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 smtClean="0"/>
              <a:t>NIST reports:</a:t>
            </a:r>
          </a:p>
          <a:p>
            <a:pPr lvl="1" eaLnBrk="1" hangingPunct="1"/>
            <a:r>
              <a:rPr lang="en-US" sz="2400" dirty="0" smtClean="0"/>
              <a:t>In 1975 occupants had 17 minutes to safely escape a dwelling fire</a:t>
            </a:r>
          </a:p>
          <a:p>
            <a:pPr lvl="1" eaLnBrk="1" hangingPunct="1"/>
            <a:r>
              <a:rPr lang="en-US" sz="2400" dirty="0" smtClean="0"/>
              <a:t>In 2003 occupants had only 3 minutes to safely escape a dwelling fire </a:t>
            </a:r>
          </a:p>
          <a:p>
            <a:pPr lvl="1" eaLnBrk="1" hangingPunct="1"/>
            <a:r>
              <a:rPr lang="en-US" sz="2400" dirty="0" smtClean="0"/>
              <a:t>In 2007 the chance of death in a dwelling fire is reduced 82% with fire sprinklers and smoke alarm</a:t>
            </a:r>
          </a:p>
          <a:p>
            <a:pPr lvl="1" eaLnBrk="1" hangingPunct="1"/>
            <a:r>
              <a:rPr lang="en-US" sz="2400" dirty="0" smtClean="0"/>
              <a:t>Over 2,000 fires were reported from 2000 to 2005 in dwellings WITH fire sprinklers</a:t>
            </a:r>
          </a:p>
          <a:p>
            <a:pPr lvl="2" eaLnBrk="1" hangingPunct="1"/>
            <a:r>
              <a:rPr lang="en-US" sz="2000" dirty="0" smtClean="0"/>
              <a:t>There were NO fatalities in any of the fires with sprinklers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NIST Dwelling Fire Test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i="1" dirty="0" smtClean="0"/>
              <a:t>Without </a:t>
            </a:r>
            <a:r>
              <a:rPr lang="en-US" dirty="0" smtClean="0"/>
              <a:t>Fire Sprinklers</a:t>
            </a:r>
          </a:p>
        </p:txBody>
      </p:sp>
      <p:pic>
        <p:nvPicPr>
          <p:cNvPr id="335876" name="Picture 4" descr="Fig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4478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7" name="Picture 5" descr="Fig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4478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8" name="Picture 6" descr="Fig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14478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9" name="Picture 7" descr="Fig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14478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80" name="Picture 8" descr="Fig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14478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81" name="Picture 9" descr="Figure 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" y="14478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5" name="Picture 3" descr="Figure 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" y="146685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31838" y="5913438"/>
            <a:ext cx="2925762" cy="639762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tabLst>
                <a:tab pos="2749550" algn="ctr"/>
                <a:tab pos="5084763" algn="ctr"/>
                <a:tab pos="7543800" algn="ctr"/>
              </a:tabLst>
            </a:pPr>
            <a:endParaRPr 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0" y="5326063"/>
            <a:ext cx="1441450" cy="76993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eaLnBrk="0" hangingPunct="0"/>
            <a:r>
              <a:rPr lang="en-US" dirty="0">
                <a:solidFill>
                  <a:srgbClr val="3333CC"/>
                </a:solidFill>
              </a:rPr>
              <a:t>Flashover</a:t>
            </a:r>
          </a:p>
          <a:p>
            <a:pPr algn="ctr" eaLnBrk="0" hangingPunct="0"/>
            <a:r>
              <a:rPr lang="en-US" dirty="0">
                <a:solidFill>
                  <a:srgbClr val="3333CC"/>
                </a:solidFill>
              </a:rPr>
              <a:t>occurred</a:t>
            </a:r>
          </a:p>
        </p:txBody>
      </p:sp>
      <p:cxnSp>
        <p:nvCxnSpPr>
          <p:cNvPr id="14" name="Straight Arrow Connector 13"/>
          <p:cNvCxnSpPr>
            <a:cxnSpLocks noChangeShapeType="1"/>
            <a:stCxn id="13" idx="1"/>
            <a:endCxn id="12" idx="6"/>
          </p:cNvCxnSpPr>
          <p:nvPr/>
        </p:nvCxnSpPr>
        <p:spPr bwMode="auto">
          <a:xfrm rot="10800000" flipV="1">
            <a:off x="3657600" y="5711825"/>
            <a:ext cx="3962400" cy="5207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899" name="Picture 3" descr="Fig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524000"/>
            <a:ext cx="6858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6900" name="Picture 4" descr="Fig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524000"/>
            <a:ext cx="6858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NIST Dwelling Fire Test 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i="1" dirty="0" smtClean="0"/>
              <a:t>With </a:t>
            </a:r>
            <a:r>
              <a:rPr lang="en-US" dirty="0" smtClean="0"/>
              <a:t>Fire Sprinklers</a:t>
            </a:r>
          </a:p>
        </p:txBody>
      </p:sp>
      <p:pic>
        <p:nvPicPr>
          <p:cNvPr id="336898" name="Picture 2" descr="Fig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1524000"/>
            <a:ext cx="6858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960438" y="5913438"/>
            <a:ext cx="2925762" cy="639762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tabLst>
                <a:tab pos="2749550" algn="ctr"/>
                <a:tab pos="5084763" algn="ctr"/>
                <a:tab pos="7543800" algn="ctr"/>
              </a:tabLst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91438" y="5326063"/>
            <a:ext cx="1300162" cy="76993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eaLnBrk="0" hangingPunct="0"/>
            <a:r>
              <a:rPr lang="en-US" dirty="0">
                <a:solidFill>
                  <a:srgbClr val="3333CC"/>
                </a:solidFill>
              </a:rPr>
              <a:t>Sprinkler</a:t>
            </a:r>
          </a:p>
          <a:p>
            <a:pPr algn="ctr" eaLnBrk="0" hangingPunct="0"/>
            <a:r>
              <a:rPr lang="en-US" dirty="0">
                <a:solidFill>
                  <a:srgbClr val="3333CC"/>
                </a:solidFill>
              </a:rPr>
              <a:t>operated</a:t>
            </a:r>
          </a:p>
        </p:txBody>
      </p:sp>
      <p:cxnSp>
        <p:nvCxnSpPr>
          <p:cNvPr id="9" name="Straight Arrow Connector 8"/>
          <p:cNvCxnSpPr>
            <a:cxnSpLocks noChangeShapeType="1"/>
            <a:stCxn id="7" idx="1"/>
            <a:endCxn id="6" idx="6"/>
          </p:cNvCxnSpPr>
          <p:nvPr/>
        </p:nvCxnSpPr>
        <p:spPr bwMode="auto">
          <a:xfrm rot="10800000" flipV="1">
            <a:off x="3886200" y="5711825"/>
            <a:ext cx="3805238" cy="52070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Testing for Tenability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23907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pic>
        <p:nvPicPr>
          <p:cNvPr id="5325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 l="4938" t="8762" r="4938" b="9103"/>
          <a:stretch>
            <a:fillRect/>
          </a:stretch>
        </p:blipFill>
        <p:spPr>
          <a:xfrm>
            <a:off x="1295400" y="1752600"/>
            <a:ext cx="6400800" cy="4384675"/>
          </a:xfrm>
          <a:noFill/>
          <a:ln w="28575">
            <a:solidFill>
              <a:srgbClr val="000000"/>
            </a:solidFill>
          </a:ln>
        </p:spPr>
      </p:pic>
      <p:sp>
        <p:nvSpPr>
          <p:cNvPr id="679941" name="Text Box 5"/>
          <p:cNvSpPr txBox="1">
            <a:spLocks noChangeArrowheads="1"/>
          </p:cNvSpPr>
          <p:nvPr/>
        </p:nvSpPr>
        <p:spPr bwMode="auto">
          <a:xfrm>
            <a:off x="3251200" y="1709738"/>
            <a:ext cx="2540000" cy="334962"/>
          </a:xfrm>
          <a:prstGeom prst="rect">
            <a:avLst/>
          </a:prstGeom>
          <a:gradFill rotWithShape="1">
            <a:gsLst>
              <a:gs pos="0">
                <a:srgbClr val="00FF99">
                  <a:alpha val="57999"/>
                </a:srgbClr>
              </a:gs>
              <a:gs pos="100000">
                <a:srgbClr val="00F090">
                  <a:alpha val="57999"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tabLst>
                <a:tab pos="2749550" algn="ctr"/>
                <a:tab pos="5084763" algn="ctr"/>
                <a:tab pos="7543800" algn="ctr"/>
              </a:tabLst>
            </a:pPr>
            <a:r>
              <a:rPr lang="en-US">
                <a:solidFill>
                  <a:srgbClr val="000000"/>
                </a:solidFill>
              </a:rPr>
              <a:t>Ceiling temp </a:t>
            </a:r>
            <a:r>
              <a:rPr lang="en-US" u="sng">
                <a:solidFill>
                  <a:srgbClr val="000000"/>
                </a:solidFill>
              </a:rPr>
              <a:t>&lt;</a:t>
            </a:r>
            <a:r>
              <a:rPr lang="en-US">
                <a:solidFill>
                  <a:srgbClr val="000000"/>
                </a:solidFill>
              </a:rPr>
              <a:t>600</a:t>
            </a:r>
            <a:r>
              <a:rPr lang="en-US" baseline="30000">
                <a:solidFill>
                  <a:srgbClr val="000000"/>
                </a:solidFill>
              </a:rPr>
              <a:t>o</a:t>
            </a:r>
            <a:r>
              <a:rPr lang="en-US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679942" name="Text Box 6"/>
          <p:cNvSpPr txBox="1">
            <a:spLocks noChangeArrowheads="1"/>
          </p:cNvSpPr>
          <p:nvPr/>
        </p:nvSpPr>
        <p:spPr bwMode="auto">
          <a:xfrm>
            <a:off x="838200" y="3475038"/>
            <a:ext cx="1763713" cy="334962"/>
          </a:xfrm>
          <a:prstGeom prst="rect">
            <a:avLst/>
          </a:prstGeom>
          <a:gradFill rotWithShape="1">
            <a:gsLst>
              <a:gs pos="0">
                <a:srgbClr val="00FF99">
                  <a:alpha val="57999"/>
                </a:srgbClr>
              </a:gs>
              <a:gs pos="100000">
                <a:srgbClr val="00FF99">
                  <a:alpha val="57999"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tabLst>
                <a:tab pos="2749550" algn="ctr"/>
                <a:tab pos="5084763" algn="ctr"/>
                <a:tab pos="7543800" algn="ctr"/>
              </a:tabLst>
            </a:pPr>
            <a:r>
              <a:rPr lang="en-US" dirty="0">
                <a:solidFill>
                  <a:srgbClr val="000000"/>
                </a:solidFill>
              </a:rPr>
              <a:t>Oxygen </a:t>
            </a:r>
            <a:r>
              <a:rPr lang="en-US" u="sng" dirty="0">
                <a:solidFill>
                  <a:srgbClr val="000000"/>
                </a:solidFill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16%</a:t>
            </a:r>
          </a:p>
        </p:txBody>
      </p:sp>
      <p:sp>
        <p:nvSpPr>
          <p:cNvPr id="679943" name="Text Box 7"/>
          <p:cNvSpPr txBox="1">
            <a:spLocks noChangeArrowheads="1"/>
          </p:cNvSpPr>
          <p:nvPr/>
        </p:nvSpPr>
        <p:spPr bwMode="auto">
          <a:xfrm>
            <a:off x="5546725" y="3124200"/>
            <a:ext cx="2835275" cy="334963"/>
          </a:xfrm>
          <a:prstGeom prst="rect">
            <a:avLst/>
          </a:prstGeom>
          <a:gradFill rotWithShape="1">
            <a:gsLst>
              <a:gs pos="0">
                <a:srgbClr val="00FF99">
                  <a:alpha val="57999"/>
                </a:srgbClr>
              </a:gs>
              <a:gs pos="100000">
                <a:srgbClr val="00F090">
                  <a:alpha val="57999"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tabLst>
                <a:tab pos="2749550" algn="ctr"/>
                <a:tab pos="5084763" algn="ctr"/>
                <a:tab pos="7543800" algn="ctr"/>
              </a:tabLst>
            </a:pPr>
            <a:r>
              <a:rPr lang="en-US" dirty="0">
                <a:solidFill>
                  <a:srgbClr val="000000"/>
                </a:solidFill>
              </a:rPr>
              <a:t>Breathing level </a:t>
            </a:r>
            <a:r>
              <a:rPr lang="en-US" u="sng" dirty="0">
                <a:solidFill>
                  <a:srgbClr val="000000"/>
                </a:solidFill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200</a:t>
            </a:r>
            <a:r>
              <a:rPr lang="en-US" baseline="30000" dirty="0">
                <a:solidFill>
                  <a:srgbClr val="000000"/>
                </a:solidFill>
              </a:rPr>
              <a:t>o</a:t>
            </a:r>
            <a:r>
              <a:rPr lang="en-US" dirty="0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679944" name="Text Box 8"/>
          <p:cNvSpPr txBox="1">
            <a:spLocks noChangeArrowheads="1"/>
          </p:cNvSpPr>
          <p:nvPr/>
        </p:nvSpPr>
        <p:spPr bwMode="auto">
          <a:xfrm>
            <a:off x="3124200" y="5486400"/>
            <a:ext cx="3200400" cy="669925"/>
          </a:xfrm>
          <a:prstGeom prst="rect">
            <a:avLst/>
          </a:prstGeom>
          <a:gradFill rotWithShape="1">
            <a:gsLst>
              <a:gs pos="0">
                <a:srgbClr val="00FF99">
                  <a:alpha val="57999"/>
                </a:srgbClr>
              </a:gs>
              <a:gs pos="100000">
                <a:srgbClr val="00F090">
                  <a:alpha val="57999"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tabLst>
                <a:tab pos="2749550" algn="ctr"/>
                <a:tab pos="5084763" algn="ctr"/>
                <a:tab pos="7543800" algn="ctr"/>
              </a:tabLst>
            </a:pPr>
            <a:r>
              <a:rPr lang="en-US" dirty="0">
                <a:solidFill>
                  <a:srgbClr val="000000"/>
                </a:solidFill>
              </a:rPr>
              <a:t>Tenability - 10 minutes with 2 sprinklers</a:t>
            </a:r>
          </a:p>
        </p:txBody>
      </p:sp>
      <p:sp>
        <p:nvSpPr>
          <p:cNvPr id="679945" name="Text Box 9"/>
          <p:cNvSpPr txBox="1">
            <a:spLocks noChangeArrowheads="1"/>
          </p:cNvSpPr>
          <p:nvPr/>
        </p:nvSpPr>
        <p:spPr bwMode="auto">
          <a:xfrm>
            <a:off x="5867400" y="3886200"/>
            <a:ext cx="1905000" cy="334963"/>
          </a:xfrm>
          <a:prstGeom prst="rect">
            <a:avLst/>
          </a:prstGeom>
          <a:gradFill rotWithShape="1">
            <a:gsLst>
              <a:gs pos="0">
                <a:srgbClr val="00FF99">
                  <a:alpha val="57999"/>
                </a:srgbClr>
              </a:gs>
              <a:gs pos="100000">
                <a:srgbClr val="00F090">
                  <a:alpha val="57999"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tabLst>
                <a:tab pos="2749550" algn="ctr"/>
                <a:tab pos="5084763" algn="ctr"/>
                <a:tab pos="7543800" algn="ctr"/>
              </a:tabLst>
            </a:pPr>
            <a:r>
              <a:rPr lang="en-US">
                <a:solidFill>
                  <a:srgbClr val="000000"/>
                </a:solidFill>
              </a:rPr>
              <a:t>CO </a:t>
            </a:r>
            <a:r>
              <a:rPr lang="en-US" u="sng">
                <a:solidFill>
                  <a:srgbClr val="000000"/>
                </a:solidFill>
              </a:rPr>
              <a:t>&lt;</a:t>
            </a:r>
            <a:r>
              <a:rPr lang="en-US">
                <a:solidFill>
                  <a:srgbClr val="000000"/>
                </a:solidFill>
              </a:rPr>
              <a:t>3000 ppm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9941" grpId="0" animBg="1"/>
      <p:bldP spid="679942" grpId="0" animBg="1"/>
      <p:bldP spid="679943" grpId="0" animBg="1"/>
      <p:bldP spid="679944" grpId="0" animBg="1"/>
      <p:bldP spid="6799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Safety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Residential Fire Sprinklers are designed to protect the occupants</a:t>
            </a:r>
          </a:p>
          <a:p>
            <a:r>
              <a:rPr lang="en-US" dirty="0" smtClean="0"/>
              <a:t>RFS system is simplified</a:t>
            </a:r>
          </a:p>
          <a:p>
            <a:r>
              <a:rPr lang="en-US" dirty="0" smtClean="0"/>
              <a:t>Reliability and dependability</a:t>
            </a:r>
          </a:p>
          <a:p>
            <a:pPr lvl="1"/>
            <a:r>
              <a:rPr lang="en-US" dirty="0" smtClean="0"/>
              <a:t>Components for property protection are not included</a:t>
            </a:r>
          </a:p>
          <a:p>
            <a:pPr lvl="1"/>
            <a:r>
              <a:rPr lang="en-US" dirty="0" smtClean="0"/>
              <a:t>Components needing maintenance are not included</a:t>
            </a:r>
          </a:p>
          <a:p>
            <a:pPr lvl="1"/>
            <a:r>
              <a:rPr lang="en-US" dirty="0" smtClean="0"/>
              <a:t>Maintenance?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Commercial Fire Sprinkler</a:t>
            </a:r>
            <a:br>
              <a:rPr lang="en-US" sz="3200" dirty="0" smtClean="0"/>
            </a:br>
            <a:r>
              <a:rPr lang="en-US" sz="3200" dirty="0" smtClean="0"/>
              <a:t>   System Components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91600" cy="45720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Fire hose water supply (Hose stream allowance)</a:t>
            </a:r>
          </a:p>
          <a:p>
            <a:pPr eaLnBrk="1" hangingPunct="1">
              <a:lnSpc>
                <a:spcPct val="120000"/>
              </a:lnSpc>
            </a:pPr>
            <a:endParaRPr lang="en-US" sz="2600" dirty="0" smtClean="0"/>
          </a:p>
          <a:p>
            <a:pPr eaLnBrk="1" hangingPunct="1">
              <a:lnSpc>
                <a:spcPct val="120000"/>
              </a:lnSpc>
            </a:pPr>
            <a:r>
              <a:rPr lang="en-US" sz="2600" dirty="0" smtClean="0"/>
              <a:t>FDC</a:t>
            </a:r>
          </a:p>
          <a:p>
            <a:pPr eaLnBrk="1" hangingPunct="1">
              <a:lnSpc>
                <a:spcPct val="120000"/>
              </a:lnSpc>
            </a:pPr>
            <a:endParaRPr lang="en-US" sz="2600" dirty="0" smtClean="0"/>
          </a:p>
          <a:p>
            <a:pPr eaLnBrk="1" hangingPunct="1">
              <a:lnSpc>
                <a:spcPct val="120000"/>
              </a:lnSpc>
            </a:pPr>
            <a:r>
              <a:rPr lang="en-US" sz="2600" dirty="0" smtClean="0"/>
              <a:t>Water Flow Alarm or Gauge on riser</a:t>
            </a:r>
          </a:p>
          <a:p>
            <a:pPr eaLnBrk="1" hangingPunct="1">
              <a:lnSpc>
                <a:spcPct val="120000"/>
              </a:lnSpc>
            </a:pPr>
            <a:endParaRPr lang="en-US" sz="2600" dirty="0" smtClean="0"/>
          </a:p>
          <a:p>
            <a:pPr eaLnBrk="1" hangingPunct="1">
              <a:lnSpc>
                <a:spcPct val="120000"/>
              </a:lnSpc>
            </a:pPr>
            <a:r>
              <a:rPr lang="en-US" sz="2600" dirty="0" smtClean="0"/>
              <a:t>Smoke alarm is only alarm</a:t>
            </a:r>
          </a:p>
        </p:txBody>
      </p:sp>
      <p:pic>
        <p:nvPicPr>
          <p:cNvPr id="412689" name="Picture 17" descr="DSC020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7400" y="2060575"/>
            <a:ext cx="1930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90" name="Picture 18" descr="2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2362200"/>
            <a:ext cx="2743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0662" name="Picture 11" descr="smoke alarm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648200"/>
            <a:ext cx="1458913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0663" name="AutoShape 7"/>
          <p:cNvSpPr>
            <a:spLocks noChangeArrowheads="1"/>
          </p:cNvSpPr>
          <p:nvPr/>
        </p:nvSpPr>
        <p:spPr bwMode="auto">
          <a:xfrm>
            <a:off x="7467600" y="1905000"/>
            <a:ext cx="1447800" cy="1447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710664" name="AutoShape 8"/>
          <p:cNvSpPr>
            <a:spLocks noChangeArrowheads="1"/>
          </p:cNvSpPr>
          <p:nvPr/>
        </p:nvSpPr>
        <p:spPr bwMode="auto">
          <a:xfrm>
            <a:off x="2590800" y="2286000"/>
            <a:ext cx="1447800" cy="1447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pic>
        <p:nvPicPr>
          <p:cNvPr id="710665" name="Picture 9" descr="audible - visual devic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61125" y="3733800"/>
            <a:ext cx="11588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0667" name="Picture 11" descr="gauge"/>
          <p:cNvPicPr>
            <a:picLocks noChangeAspect="1" noChangeArrowheads="1"/>
          </p:cNvPicPr>
          <p:nvPr/>
        </p:nvPicPr>
        <p:blipFill>
          <a:blip r:embed="rId6" cstate="print"/>
          <a:srcRect l="3848" t="10001" r="10378" b="7500"/>
          <a:stretch>
            <a:fillRect/>
          </a:stretch>
        </p:blipFill>
        <p:spPr bwMode="auto">
          <a:xfrm>
            <a:off x="7670800" y="3581400"/>
            <a:ext cx="1320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0668" name="AutoShape 12"/>
          <p:cNvSpPr>
            <a:spLocks noChangeArrowheads="1"/>
          </p:cNvSpPr>
          <p:nvPr/>
        </p:nvSpPr>
        <p:spPr bwMode="auto">
          <a:xfrm>
            <a:off x="6781800" y="3581400"/>
            <a:ext cx="1981200" cy="1828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595" y="16017"/>
                </a:moveTo>
                <a:cubicBezTo>
                  <a:pt x="18744" y="14520"/>
                  <a:pt x="19367" y="12686"/>
                  <a:pt x="19367" y="10800"/>
                </a:cubicBezTo>
                <a:cubicBezTo>
                  <a:pt x="19367" y="6068"/>
                  <a:pt x="15531" y="2233"/>
                  <a:pt x="10800" y="2233"/>
                </a:cubicBezTo>
                <a:cubicBezTo>
                  <a:pt x="8913" y="2232"/>
                  <a:pt x="7079" y="2855"/>
                  <a:pt x="5582" y="4004"/>
                </a:cubicBezTo>
                <a:close/>
                <a:moveTo>
                  <a:pt x="4004" y="5582"/>
                </a:moveTo>
                <a:cubicBezTo>
                  <a:pt x="2855" y="7079"/>
                  <a:pt x="2233" y="8913"/>
                  <a:pt x="2233" y="10799"/>
                </a:cubicBezTo>
                <a:cubicBezTo>
                  <a:pt x="2233" y="15531"/>
                  <a:pt x="6068" y="19367"/>
                  <a:pt x="10800" y="19367"/>
                </a:cubicBezTo>
                <a:cubicBezTo>
                  <a:pt x="12686" y="19367"/>
                  <a:pt x="14520" y="18744"/>
                  <a:pt x="16017" y="17595"/>
                </a:cubicBezTo>
                <a:close/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0663" grpId="0" animBg="1"/>
      <p:bldP spid="710664" grpId="0" animBg="1"/>
      <p:bldP spid="7106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1043</Words>
  <Application>Microsoft Office PowerPoint</Application>
  <PresentationFormat>On-screen Show (4:3)</PresentationFormat>
  <Paragraphs>126</Paragraphs>
  <Slides>22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Residential Fire Sprinklers        in the  2010 CA Codes</vt:lpstr>
      <vt:lpstr>Why Sprinklers in Dwellings?</vt:lpstr>
      <vt:lpstr>Why Sprinklers in Dwellings?</vt:lpstr>
      <vt:lpstr>Why Sprinklers in Dwellings?</vt:lpstr>
      <vt:lpstr>NIST Dwelling Fire Test    Without Fire Sprinklers</vt:lpstr>
      <vt:lpstr>NIST Dwelling Fire Test    With Fire Sprinklers</vt:lpstr>
      <vt:lpstr>Testing for Tenability</vt:lpstr>
      <vt:lpstr>Life Safety System</vt:lpstr>
      <vt:lpstr>Commercial Fire Sprinkler    System Components</vt:lpstr>
      <vt:lpstr>2010 CRC Requirements</vt:lpstr>
      <vt:lpstr>2010 CRC Requirements</vt:lpstr>
      <vt:lpstr>2010 CRC Requirements</vt:lpstr>
      <vt:lpstr>Design Standards</vt:lpstr>
      <vt:lpstr>Design Standards</vt:lpstr>
      <vt:lpstr>State Statutory Authority    from CA SFM Website</vt:lpstr>
      <vt:lpstr>State Statutory Authority    from CA SFM Website</vt:lpstr>
      <vt:lpstr>Fire Sprinkler Installation</vt:lpstr>
      <vt:lpstr>Fire Sprinkler Installation</vt:lpstr>
      <vt:lpstr>CRC Requirements vs NFPA 13D</vt:lpstr>
      <vt:lpstr>PowerPoint Presentation</vt:lpstr>
      <vt:lpstr>Attached Garage Sprinklers</vt:lpstr>
      <vt:lpstr>Questions???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Residential Fire Sprinklers        in the  2010 CA Codes</dc:title>
  <dc:creator>Jason Nailon</dc:creator>
  <cp:lastModifiedBy>Terri</cp:lastModifiedBy>
  <cp:revision>2</cp:revision>
  <dcterms:created xsi:type="dcterms:W3CDTF">2011-11-17T00:16:45Z</dcterms:created>
  <dcterms:modified xsi:type="dcterms:W3CDTF">2011-11-18T02:09:42Z</dcterms:modified>
</cp:coreProperties>
</file>