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0" r:id="rId2"/>
    <p:sldMasterId id="2147483651" r:id="rId3"/>
  </p:sldMasterIdLst>
  <p:notesMasterIdLst>
    <p:notesMasterId r:id="rId36"/>
  </p:notesMasterIdLst>
  <p:handoutMasterIdLst>
    <p:handoutMasterId r:id="rId37"/>
  </p:handoutMasterIdLst>
  <p:sldIdLst>
    <p:sldId id="256" r:id="rId4"/>
    <p:sldId id="266" r:id="rId5"/>
    <p:sldId id="276" r:id="rId6"/>
    <p:sldId id="277" r:id="rId7"/>
    <p:sldId id="279" r:id="rId8"/>
    <p:sldId id="281" r:id="rId9"/>
    <p:sldId id="280" r:id="rId10"/>
    <p:sldId id="259" r:id="rId11"/>
    <p:sldId id="285" r:id="rId12"/>
    <p:sldId id="286" r:id="rId13"/>
    <p:sldId id="287" r:id="rId14"/>
    <p:sldId id="288" r:id="rId15"/>
    <p:sldId id="290" r:id="rId16"/>
    <p:sldId id="291" r:id="rId17"/>
    <p:sldId id="292" r:id="rId18"/>
    <p:sldId id="293" r:id="rId19"/>
    <p:sldId id="295" r:id="rId20"/>
    <p:sldId id="296" r:id="rId21"/>
    <p:sldId id="297" r:id="rId22"/>
    <p:sldId id="298" r:id="rId23"/>
    <p:sldId id="299" r:id="rId24"/>
    <p:sldId id="301" r:id="rId25"/>
    <p:sldId id="300" r:id="rId26"/>
    <p:sldId id="307" r:id="rId27"/>
    <p:sldId id="303" r:id="rId28"/>
    <p:sldId id="305" r:id="rId29"/>
    <p:sldId id="302" r:id="rId30"/>
    <p:sldId id="284" r:id="rId31"/>
    <p:sldId id="304" r:id="rId32"/>
    <p:sldId id="306" r:id="rId33"/>
    <p:sldId id="283" r:id="rId34"/>
    <p:sldId id="308" r:id="rId35"/>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5pPr>
    <a:lvl6pPr marL="2286000" algn="l" defTabSz="914400" rtl="0" eaLnBrk="1" latinLnBrk="0" hangingPunct="1">
      <a:defRPr sz="2400" kern="1200">
        <a:solidFill>
          <a:schemeClr val="tx1"/>
        </a:solidFill>
        <a:latin typeface="Arial" pitchFamily="34" charset="0"/>
        <a:ea typeface="ヒラギノ角ゴ Pro W3" charset="-128"/>
        <a:cs typeface="+mn-cs"/>
      </a:defRPr>
    </a:lvl6pPr>
    <a:lvl7pPr marL="2743200" algn="l" defTabSz="914400" rtl="0" eaLnBrk="1" latinLnBrk="0" hangingPunct="1">
      <a:defRPr sz="2400" kern="1200">
        <a:solidFill>
          <a:schemeClr val="tx1"/>
        </a:solidFill>
        <a:latin typeface="Arial" pitchFamily="34" charset="0"/>
        <a:ea typeface="ヒラギノ角ゴ Pro W3" charset="-128"/>
        <a:cs typeface="+mn-cs"/>
      </a:defRPr>
    </a:lvl7pPr>
    <a:lvl8pPr marL="3200400" algn="l" defTabSz="914400" rtl="0" eaLnBrk="1" latinLnBrk="0" hangingPunct="1">
      <a:defRPr sz="2400" kern="1200">
        <a:solidFill>
          <a:schemeClr val="tx1"/>
        </a:solidFill>
        <a:latin typeface="Arial" pitchFamily="34" charset="0"/>
        <a:ea typeface="ヒラギノ角ゴ Pro W3" charset="-128"/>
        <a:cs typeface="+mn-cs"/>
      </a:defRPr>
    </a:lvl8pPr>
    <a:lvl9pPr marL="3657600" algn="l" defTabSz="914400" rtl="0" eaLnBrk="1" latinLnBrk="0" hangingPunct="1">
      <a:defRPr sz="2400" kern="1200">
        <a:solidFill>
          <a:schemeClr val="tx1"/>
        </a:solidFill>
        <a:latin typeface="Arial" pitchFamily="34"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6600CC"/>
    <a:srgbClr val="F1F1F1"/>
    <a:srgbClr val="F9F9F9"/>
    <a:srgbClr val="FDFDFD"/>
    <a:srgbClr val="F5F5F5"/>
    <a:srgbClr val="FFFFFF"/>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47" autoAdjust="0"/>
    <p:restoredTop sz="83162" autoAdjust="0"/>
  </p:normalViewPr>
  <p:slideViewPr>
    <p:cSldViewPr snapToGrid="0">
      <p:cViewPr>
        <p:scale>
          <a:sx n="66" d="100"/>
          <a:sy n="66" d="100"/>
        </p:scale>
        <p:origin x="-142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912"/>
    </p:cViewPr>
  </p:sorterViewPr>
  <p:notesViewPr>
    <p:cSldViewPr snapToGrid="0">
      <p:cViewPr varScale="1">
        <p:scale>
          <a:sx n="45" d="100"/>
          <a:sy n="45" d="100"/>
        </p:scale>
        <p:origin x="-191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63">
              <a:defRPr sz="1300"/>
            </a:lvl1pPr>
          </a:lstStyle>
          <a:p>
            <a:endParaRPr lang="en-US"/>
          </a:p>
        </p:txBody>
      </p:sp>
      <p:sp>
        <p:nvSpPr>
          <p:cNvPr id="75779" name="Rectangle 3"/>
          <p:cNvSpPr>
            <a:spLocks noGrp="1" noChangeArrowheads="1"/>
          </p:cNvSpPr>
          <p:nvPr>
            <p:ph type="dt" sz="quarter" idx="1"/>
          </p:nvPr>
        </p:nvSpPr>
        <p:spPr bwMode="auto">
          <a:xfrm>
            <a:off x="3970338"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63">
              <a:defRPr sz="1300"/>
            </a:lvl1pPr>
          </a:lstStyle>
          <a:p>
            <a:endParaRPr lang="en-US"/>
          </a:p>
        </p:txBody>
      </p:sp>
      <p:sp>
        <p:nvSpPr>
          <p:cNvPr id="75780"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63">
              <a:defRPr sz="1300"/>
            </a:lvl1pPr>
          </a:lstStyle>
          <a:p>
            <a:endParaRPr lang="en-US"/>
          </a:p>
        </p:txBody>
      </p:sp>
      <p:sp>
        <p:nvSpPr>
          <p:cNvPr id="75781" name="Rectangle 5"/>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a:defRPr sz="1300"/>
            </a:lvl1pPr>
          </a:lstStyle>
          <a:p>
            <a:fld id="{E8E14781-A5F1-4A29-A99B-2554DFE5577F}" type="slidenum">
              <a:rPr lang="en-US"/>
              <a:pPr/>
              <a:t>‹#›</a:t>
            </a:fld>
            <a:endParaRPr lang="en-US"/>
          </a:p>
        </p:txBody>
      </p:sp>
    </p:spTree>
    <p:extLst>
      <p:ext uri="{BB962C8B-B14F-4D97-AF65-F5344CB8AC3E}">
        <p14:creationId xmlns:p14="http://schemas.microsoft.com/office/powerpoint/2010/main" val="74289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63">
              <a:defRPr sz="1300"/>
            </a:lvl1pPr>
          </a:lstStyle>
          <a:p>
            <a:endParaRPr lang="en-US"/>
          </a:p>
        </p:txBody>
      </p:sp>
      <p:sp>
        <p:nvSpPr>
          <p:cNvPr id="117763" name="Rectangle 3"/>
          <p:cNvSpPr>
            <a:spLocks noGrp="1" noChangeArrowheads="1"/>
          </p:cNvSpPr>
          <p:nvPr>
            <p:ph type="dt" idx="1"/>
          </p:nvPr>
        </p:nvSpPr>
        <p:spPr bwMode="auto">
          <a:xfrm>
            <a:off x="3970338"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63">
              <a:defRPr sz="1300"/>
            </a:lvl1pPr>
          </a:lstStyle>
          <a:p>
            <a:endParaRPr lang="en-US"/>
          </a:p>
        </p:txBody>
      </p:sp>
      <p:sp>
        <p:nvSpPr>
          <p:cNvPr id="117764"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ffectLst/>
        </p:spPr>
      </p:sp>
      <p:sp>
        <p:nvSpPr>
          <p:cNvPr id="117765"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7766" name="Rectangle 6"/>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63">
              <a:defRPr sz="1300"/>
            </a:lvl1pPr>
          </a:lstStyle>
          <a:p>
            <a:endParaRPr lang="en-US"/>
          </a:p>
        </p:txBody>
      </p:sp>
      <p:sp>
        <p:nvSpPr>
          <p:cNvPr id="117767" name="Rectangle 7"/>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a:defRPr sz="1300"/>
            </a:lvl1pPr>
          </a:lstStyle>
          <a:p>
            <a:fld id="{ADC1845B-F2F4-4A41-9D9E-BA87315CA2B5}" type="slidenum">
              <a:rPr lang="en-US"/>
              <a:pPr/>
              <a:t>‹#›</a:t>
            </a:fld>
            <a:endParaRPr lang="en-US"/>
          </a:p>
        </p:txBody>
      </p:sp>
    </p:spTree>
    <p:extLst>
      <p:ext uri="{BB962C8B-B14F-4D97-AF65-F5344CB8AC3E}">
        <p14:creationId xmlns:p14="http://schemas.microsoft.com/office/powerpoint/2010/main" val="379439442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ヒラギノ角ゴ Pro W3" charset="-128"/>
        <a:cs typeface="+mn-cs"/>
      </a:defRPr>
    </a:lvl1pPr>
    <a:lvl2pPr marL="457200" algn="l" rtl="0" fontAlgn="base">
      <a:spcBef>
        <a:spcPct val="30000"/>
      </a:spcBef>
      <a:spcAft>
        <a:spcPct val="0"/>
      </a:spcAft>
      <a:defRPr sz="1200" kern="1200">
        <a:solidFill>
          <a:schemeClr val="tx1"/>
        </a:solidFill>
        <a:latin typeface="Arial" pitchFamily="34" charset="0"/>
        <a:ea typeface="ヒラギノ角ゴ Pro W3" charset="-128"/>
        <a:cs typeface="+mn-cs"/>
      </a:defRPr>
    </a:lvl2pPr>
    <a:lvl3pPr marL="914400" algn="l" rtl="0" fontAlgn="base">
      <a:spcBef>
        <a:spcPct val="30000"/>
      </a:spcBef>
      <a:spcAft>
        <a:spcPct val="0"/>
      </a:spcAft>
      <a:defRPr sz="1200" kern="1200">
        <a:solidFill>
          <a:schemeClr val="tx1"/>
        </a:solidFill>
        <a:latin typeface="Arial" pitchFamily="34" charset="0"/>
        <a:ea typeface="ヒラギノ角ゴ Pro W3" charset="-128"/>
        <a:cs typeface="+mn-cs"/>
      </a:defRPr>
    </a:lvl3pPr>
    <a:lvl4pPr marL="1371600" algn="l" rtl="0" fontAlgn="base">
      <a:spcBef>
        <a:spcPct val="30000"/>
      </a:spcBef>
      <a:spcAft>
        <a:spcPct val="0"/>
      </a:spcAft>
      <a:defRPr sz="1200" kern="1200">
        <a:solidFill>
          <a:schemeClr val="tx1"/>
        </a:solidFill>
        <a:latin typeface="Arial" pitchFamily="34" charset="0"/>
        <a:ea typeface="ヒラギノ角ゴ Pro W3" charset="-128"/>
        <a:cs typeface="+mn-cs"/>
      </a:defRPr>
    </a:lvl4pPr>
    <a:lvl5pPr marL="1828800" algn="l" rtl="0" fontAlgn="base">
      <a:spcBef>
        <a:spcPct val="30000"/>
      </a:spcBef>
      <a:spcAft>
        <a:spcPct val="0"/>
      </a:spcAft>
      <a:defRPr sz="1200" kern="1200">
        <a:solidFill>
          <a:schemeClr val="tx1"/>
        </a:solidFill>
        <a:latin typeface="Arial" pitchFamily="34" charset="0"/>
        <a:ea typeface="ヒラギノ角ゴ Pro W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EA0D0B-941D-4BA8-BB8C-16E3AC1EDF87}" type="slidenum">
              <a:rPr lang="en-US"/>
              <a:pPr/>
              <a:t>8</a:t>
            </a:fld>
            <a:endParaRPr lang="en-US"/>
          </a:p>
        </p:txBody>
      </p:sp>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p:txBody>
          <a:bodyPr/>
          <a:lstStyle/>
          <a:p>
            <a:r>
              <a:rPr lang="en-US"/>
              <a:t>Background – What WRK talked about in previous forum, Task Force, code change</a:t>
            </a:r>
          </a:p>
          <a:p>
            <a:endParaRPr lang="en-US"/>
          </a:p>
          <a:p>
            <a:r>
              <a:rPr lang="en-US"/>
              <a:t>Meter Sizing Study – research, hydraulics, surveys, cost</a:t>
            </a:r>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0BAEF5-7001-459D-8E39-91FAB55482A1}" type="slidenum">
              <a:rPr lang="en-US"/>
              <a:pPr/>
              <a:t>17</a:t>
            </a:fld>
            <a:endParaRPr lang="en-US"/>
          </a:p>
        </p:txBody>
      </p:sp>
      <p:sp>
        <p:nvSpPr>
          <p:cNvPr id="344066" name="Rectangle 2"/>
          <p:cNvSpPr>
            <a:spLocks noGrp="1" noRot="1" noChangeAspect="1" noChangeArrowheads="1" noTextEdit="1"/>
          </p:cNvSpPr>
          <p:nvPr>
            <p:ph type="sldImg"/>
          </p:nvPr>
        </p:nvSpPr>
        <p:spPr>
          <a:ln/>
        </p:spPr>
      </p:sp>
      <p:sp>
        <p:nvSpPr>
          <p:cNvPr id="344067" name="Rectangle 3"/>
          <p:cNvSpPr>
            <a:spLocks noGrp="1" noChangeArrowheads="1"/>
          </p:cNvSpPr>
          <p:nvPr>
            <p:ph type="body" idx="1"/>
          </p:nvPr>
        </p:nvSpPr>
        <p:spPr/>
        <p:txBody>
          <a:bodyPr/>
          <a:lstStyle/>
          <a:p>
            <a:r>
              <a:rPr lang="en-US"/>
              <a:t>No support of 5 gpm – SFM Task Force, NFPA, leading industry professionals</a:t>
            </a:r>
          </a:p>
          <a:p>
            <a:r>
              <a:rPr lang="en-US"/>
              <a:t>Fixture flows –for an irrigation configuration that looks like this - 5 may be reasonable in the house, but not enough for irrigation too</a:t>
            </a:r>
          </a:p>
          <a:p>
            <a:r>
              <a:rPr lang="en-US"/>
              <a:t>Irrigation – AWWARF study shows irrigation demand peaks in the morning and evening, coinciding with the time most residential fires occur (NFPA March 2010 Home Structure Fires), must consider irrigation and fire demand could be simultaneous.</a:t>
            </a:r>
          </a:p>
          <a:p>
            <a:r>
              <a:rPr lang="en-US"/>
              <a:t>Human Reaction – in a fire situation, it’s reasonable to assume a person would turn off a sink or a shower, and a toilet would shut itself off after a few moments.  Irrigation could remain in service for 10s of minutes, or even hours, through the duration of the fire event.</a:t>
            </a:r>
          </a:p>
          <a:p>
            <a:r>
              <a:rPr lang="en-US"/>
              <a:t>Peak instantaneous Flow – AWWARF study does not indicate 5 gpm allowance is a sufficient allowance for most of the time, to the contrary, it is sufficient 20 % of the time.  15 gpm allowance would include 90 of peak instantaneous flows.</a:t>
            </a:r>
          </a:p>
          <a:p>
            <a:r>
              <a:rPr lang="en-US"/>
              <a:t>Code language – when suggesting 5 gpm, no indication that the building code is referring to water supply piping as being before the meter, water supply piping is taken to be the supply to the house.</a:t>
            </a:r>
          </a:p>
          <a:p>
            <a:r>
              <a:rPr lang="en-US"/>
              <a:t>70% - Statistically at EBMUD, about 70% of the time applicants will fall within the 50 gpm capacity of then 1-inch meter, regardless of 5 gpm or 15 gpm domestic allowance applied.  For the other 30% who need a 1.5-inch meter, that’s what’s required already today, so there wouldn’t be a change.</a:t>
            </a:r>
          </a:p>
          <a:p>
            <a:endParaRPr lang="en-US"/>
          </a:p>
          <a:p>
            <a:endParaRPr lang="en-US"/>
          </a:p>
          <a:p>
            <a:endParaRPr lang="en-US"/>
          </a:p>
          <a:p>
            <a:endParaRPr lang="en-US"/>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B8A115-745B-4152-A0CC-12719DB5C23B}" type="slidenum">
              <a:rPr lang="en-US"/>
              <a:pPr/>
              <a:t>18</a:t>
            </a:fld>
            <a:endParaRPr lang="en-US"/>
          </a:p>
        </p:txBody>
      </p:sp>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195FE9-3CE9-4E3C-992C-C62645B8B4F8}" type="slidenum">
              <a:rPr lang="en-US"/>
              <a:pPr/>
              <a:t>19</a:t>
            </a:fld>
            <a:endParaRPr lang="en-US"/>
          </a:p>
        </p:txBody>
      </p:sp>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p:txBody>
          <a:bodyPr/>
          <a:lstStyle/>
          <a:p>
            <a:r>
              <a:rPr lang="en-US"/>
              <a:t>We calculated pressure losses in different size service laterals and meters, notice most of the losses are through the lateral.</a:t>
            </a:r>
          </a:p>
          <a:p>
            <a:r>
              <a:rPr lang="en-US"/>
              <a:t>Column 1 - The 1-inch lateral/meter configuration has a 33.1 psi drop just from the main to the customer side of the meter. For customers with 100 psi at the street, that’s likely fine, but for customers starting out with 30 psi, this flow would render the sprinkler system useless</a:t>
            </a:r>
          </a:p>
          <a:p>
            <a:endParaRPr lang="en-US"/>
          </a:p>
          <a:p>
            <a:r>
              <a:rPr lang="en-US"/>
              <a:t>Standardization - EBMUD has 132 pressure zones, we can’t determine meter size on an individual basis, we need one service configuration that works for all, including customers at the high end of the zone. Other water companies with flatter service areas and steady 80 psi throughout the system might be able to size services differently, they have head to burn.  EBMUD doesn’t, so this is how we have to do it.</a:t>
            </a:r>
          </a:p>
          <a:p>
            <a:endParaRPr lang="en-US"/>
          </a:p>
          <a:p>
            <a:r>
              <a:rPr lang="en-US"/>
              <a:t>Column 2 - Existing practice, much lower pressure loss across the lateral, but can we optimize?</a:t>
            </a:r>
          </a:p>
          <a:p>
            <a:r>
              <a:rPr lang="en-US"/>
              <a:t>Column 3 - Great, but too big, high customer installation/monthly cost, loss on meter accuracy</a:t>
            </a:r>
          </a:p>
          <a:p>
            <a:r>
              <a:rPr lang="en-US"/>
              <a:t>Column 4 - Pressure loss is in acceptable range, </a:t>
            </a:r>
          </a:p>
          <a:p>
            <a:endParaRPr lang="en-US"/>
          </a:p>
          <a:p>
            <a:r>
              <a:rPr lang="en-US"/>
              <a:t>Our existing practice works (column 2), we have 4,000 customers with these services, and we will continue installing them when demands require.</a:t>
            </a:r>
          </a:p>
          <a:p>
            <a:r>
              <a:rPr lang="en-US"/>
              <a:t>But the 1.5/1 will also work, and for most typical applicants, 70%.</a:t>
            </a:r>
          </a:p>
          <a:p>
            <a:r>
              <a:rPr lang="en-US"/>
              <a:t>Minimizing size minimizes cost.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3D05DC-8770-4CC4-866A-7039106A7D50}" type="slidenum">
              <a:rPr lang="en-US"/>
              <a:pPr/>
              <a:t>20</a:t>
            </a:fld>
            <a:endParaRPr lang="en-US"/>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D36209-611A-498F-A45D-22E4A54A2BBD}" type="slidenum">
              <a:rPr lang="en-US"/>
              <a:pPr/>
              <a:t>21</a:t>
            </a:fld>
            <a:endParaRPr lang="en-US"/>
          </a:p>
        </p:txBody>
      </p:sp>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p:txBody>
          <a:bodyPr/>
          <a:lstStyle/>
          <a:p>
            <a:r>
              <a:rPr lang="en-US"/>
              <a:t>A DC is a mechanical backflow preventer that consists of two independently acting, spring-loaded check valves. It includes shutoff valves at each end of the assembly and is equipped with test cocks. A DC is effective against backpressure backflow and back siphons but should be used to isolate only non-health hazards. – MAY BE INSTALLED BELOW GRADE</a:t>
            </a:r>
          </a:p>
          <a:p>
            <a:endParaRPr lang="en-US"/>
          </a:p>
          <a:p>
            <a:r>
              <a:rPr lang="en-US"/>
              <a:t>An RP is a mechanical backflow preventer that consists of two independently acting, spring-loaded check valves with a hydraulically operating, mechanically independent, spring-loaded pressure differential relief valve between the check valves and below the first check valve. It includes shutoff valves at each end of the assembly and is equipped with test cocks. An RP is effective against backpressure backflow and back siphonage and may be used to isolate either health or non- health hazards. – </a:t>
            </a:r>
            <a:r>
              <a:rPr lang="en-US" b="1"/>
              <a:t>MUST</a:t>
            </a:r>
            <a:r>
              <a:rPr lang="en-US"/>
              <a:t> BE INSTALLED 12” ABOVE GRADE</a:t>
            </a:r>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CCCE92-6EFF-43D8-B2AC-1CB92703ED5D}" type="slidenum">
              <a:rPr lang="en-US"/>
              <a:pPr/>
              <a:t>22</a:t>
            </a:fld>
            <a:endParaRPr 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r>
              <a:rPr lang="en-US"/>
              <a:t>We surveyed other agencies to see how they are sizing their meters</a:t>
            </a:r>
          </a:p>
          <a:p>
            <a:endParaRPr lang="en-US"/>
          </a:p>
          <a:p>
            <a:r>
              <a:rPr lang="en-US"/>
              <a:t>Of the 11 water agencies contacted, 10 use 1-inch meter when sprinklers are required, SC installs separate 2-inch service for fire protection, </a:t>
            </a:r>
          </a:p>
          <a:p>
            <a:endParaRPr lang="en-US"/>
          </a:p>
          <a:p>
            <a:r>
              <a:rPr lang="en-US"/>
              <a:t>Fire – Alameda/Contra Costa/San Ramon all said the typical fire sprinkler flow requirement is 2 heads @ 13 gpm, </a:t>
            </a:r>
          </a:p>
          <a:p>
            <a:r>
              <a:rPr lang="en-US"/>
              <a:t>Recognize certain factors can change these requirements, </a:t>
            </a:r>
          </a:p>
          <a:p>
            <a:r>
              <a:rPr lang="en-US"/>
              <a:t>Now we’re seeing varied flow requirements, and even 4 head counts.</a:t>
            </a:r>
          </a:p>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E0FCDF-5906-413C-8AF5-D9087E366699}" type="slidenum">
              <a:rPr lang="en-US"/>
              <a:pPr/>
              <a:t>23</a:t>
            </a:fld>
            <a:endParaRPr lang="en-US"/>
          </a:p>
        </p:txBody>
      </p:sp>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p:txBody>
          <a:bodyPr/>
          <a:lstStyle/>
          <a:p>
            <a:r>
              <a:rPr lang="en-US"/>
              <a:t>Assumes same internal causal liabilities, namely cooking and heating and smoking and the like.   Problematic if the house is truly </a:t>
            </a:r>
          </a:p>
          <a:p>
            <a:r>
              <a:rPr lang="en-US"/>
              <a:t>Vacant so real risk may actually be much lower --- approaching zero.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CD304-69C3-4199-9396-22D0ABCD21B0}" type="slidenum">
              <a:rPr lang="en-US"/>
              <a:pPr/>
              <a:t>24</a:t>
            </a:fld>
            <a:endParaRPr lang="en-US"/>
          </a:p>
        </p:txBody>
      </p:sp>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045946-2535-48CB-9712-1BD0BA9D53CF}" type="slidenum">
              <a:rPr lang="en-US"/>
              <a:pPr/>
              <a:t>25</a:t>
            </a:fld>
            <a:endParaRPr lang="en-US"/>
          </a:p>
        </p:txBody>
      </p:sp>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p:txBody>
          <a:bodyPr/>
          <a:lstStyle/>
          <a:p>
            <a:r>
              <a:rPr lang="en-US"/>
              <a:t>The 1.5” lateral and 1” meter configuration will accommodate the 2 head sprinkler requirement across a range of typical fire flow requirements</a:t>
            </a:r>
          </a:p>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1AF0B8-FB0A-4D2E-B0A4-71228BB5CB85}" type="slidenum">
              <a:rPr lang="en-US"/>
              <a:pPr/>
              <a:t>26</a:t>
            </a:fld>
            <a:endParaRPr lang="en-US"/>
          </a:p>
        </p:txBody>
      </p:sp>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p:txBody>
          <a:bodyPr/>
          <a:lstStyle/>
          <a:p>
            <a:r>
              <a:rPr lang="en-US"/>
              <a:t>The 1.5”/1.5” configuration will accommodate the 4-head requirement across a range of typical fire flow requirements.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6BB6E1-4730-4D96-A208-17B0B971A5AE}" type="slidenum">
              <a:rPr lang="en-US"/>
              <a:pPr/>
              <a:t>9</a:t>
            </a:fld>
            <a:endParaRPr lang="en-US"/>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r>
              <a:rPr lang="en-US"/>
              <a:t>2008-2009, The Fire Sprinkler/Water Purveyor Task Force (Task Force) included representatives from the fire agency, water agency, building industry, and fire sprinkler design industry. </a:t>
            </a:r>
          </a:p>
          <a:p>
            <a:r>
              <a:rPr lang="en-US"/>
              <a:t>All phases are complete, Water Supply Issues (Phase I), Installation Issues (Phase II), and Training and Education Issues (Phase III – many trainings conducted by SFM).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6CB098-ACF2-4201-BEED-26D983F03349}" type="slidenum">
              <a:rPr lang="en-US"/>
              <a:pPr/>
              <a:t>27</a:t>
            </a:fld>
            <a:endParaRPr lang="en-US"/>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r>
              <a:rPr lang="en-US"/>
              <a:t>Recommendations </a:t>
            </a:r>
          </a:p>
          <a:p>
            <a:r>
              <a:rPr lang="en-US"/>
              <a:t>Minimum/configuration is a hybrid – 1.5-inch service lateral and 1-inch meter with additional 1.5”x1” reducer from lateral to meter – will work for ~70% of applicants. </a:t>
            </a:r>
          </a:p>
          <a:p>
            <a:endParaRPr lang="en-US"/>
          </a:p>
          <a:p>
            <a:r>
              <a:rPr lang="en-US"/>
              <a:t>Meter size determined by fire flow plus 15 gpm domestic allowance, or the peak domestic flow based on fixture unit counts, whichever is higher.</a:t>
            </a:r>
          </a:p>
          <a:p>
            <a:r>
              <a:rPr lang="en-US"/>
              <a:t>	example: large mansion with high day to day demand, but layout of home requires only a two head system.  If Peak domestic flow is 52 gpm, and FF + domestic allowance is 26+15 = 41 gpm, we will size for the 52 gpm, a 1.5-inch meter.</a:t>
            </a:r>
          </a:p>
          <a:p>
            <a:endParaRPr lang="en-US"/>
          </a:p>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6A0EDA-7570-4CFB-A76D-B37A590386AA}" type="slidenum">
              <a:rPr lang="en-US"/>
              <a:pPr/>
              <a:t>28</a:t>
            </a:fld>
            <a:endParaRPr lang="en-US"/>
          </a:p>
        </p:txBody>
      </p:sp>
      <p:sp>
        <p:nvSpPr>
          <p:cNvPr id="335874" name="Rectangle 2"/>
          <p:cNvSpPr>
            <a:spLocks noGrp="1" noRot="1" noChangeAspect="1" noChangeArrowheads="1" noTextEdit="1"/>
          </p:cNvSpPr>
          <p:nvPr>
            <p:ph type="sldImg"/>
          </p:nvPr>
        </p:nvSpPr>
        <p:spPr>
          <a:ln/>
        </p:spPr>
      </p:sp>
      <p:sp>
        <p:nvSpPr>
          <p:cNvPr id="335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2A4792-E519-4540-875D-A9DE4755C07B}" type="slidenum">
              <a:rPr lang="en-US"/>
              <a:pPr/>
              <a:t>29</a:t>
            </a:fld>
            <a:endParaRPr lang="en-US"/>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p:txBody>
          <a:bodyPr/>
          <a:lstStyle/>
          <a:p>
            <a:r>
              <a:rPr lang="en-US"/>
              <a:t>– existing services with no meters installed will be handled under existing regulations and dealt with on a case by case basis.  </a:t>
            </a:r>
          </a:p>
          <a:p>
            <a:r>
              <a:rPr lang="en-US"/>
              <a:t>sunset clause allows one year after T&amp;L are installed to have meter set, else new application required, </a:t>
            </a:r>
          </a:p>
          <a:p>
            <a:r>
              <a:rPr lang="en-US"/>
              <a:t>additional review fee if customer thinks 1-inch lateral is sufficient, customers duty to show what they need, will only work in high pressure areas</a:t>
            </a:r>
          </a:p>
          <a:p>
            <a:endParaRPr lang="en-US"/>
          </a:p>
          <a:p>
            <a:r>
              <a:rPr lang="en-US"/>
              <a:t>- If flow comes out to 52 gpm, or 102 gpm 	</a:t>
            </a:r>
          </a:p>
          <a:p>
            <a:r>
              <a:rPr lang="en-US"/>
              <a:t>customer can request fire department reduce the sprinkler requirement,  we will work with the customer and FD on potential meter size reduction</a:t>
            </a:r>
          </a:p>
          <a:p>
            <a:r>
              <a:rPr lang="en-US"/>
              <a:t>or install a domestic shutoff valve and only need capacity for greater of domestic or fire requirement.</a:t>
            </a:r>
          </a:p>
          <a:p>
            <a:endParaRPr lang="en-US"/>
          </a:p>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641559-E7CA-4C74-8872-5DFF59459F3D}" type="slidenum">
              <a:rPr lang="en-US"/>
              <a:pPr/>
              <a:t>30</a:t>
            </a:fld>
            <a:endParaRPr lang="en-US"/>
          </a:p>
        </p:txBody>
      </p:sp>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B40D01-99F6-4E97-8169-49022728C941}" type="slidenum">
              <a:rPr lang="en-US"/>
              <a:pPr/>
              <a:t>32</a:t>
            </a:fld>
            <a:endParaRPr lang="en-US"/>
          </a:p>
        </p:txBody>
      </p:sp>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p:txBody>
          <a:bodyPr/>
          <a:lstStyle/>
          <a:p>
            <a:endParaRPr lang="en-US"/>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8E524A-89BB-4061-9931-B985B2CEBC4F}" type="slidenum">
              <a:rPr lang="en-US"/>
              <a:pPr/>
              <a:t>10</a:t>
            </a:fld>
            <a:endParaRPr lang="en-US"/>
          </a:p>
        </p:txBody>
      </p:sp>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p:txBody>
          <a:bodyPr/>
          <a:lstStyle/>
          <a:p>
            <a:r>
              <a:rPr lang="en-US"/>
              <a:t>2010 California Residential Code requires all new one- and two-family homes (R313.2) and townhouses (R313.1) to install fire sprinklers, supply systems should be sized for the sprinkler demand plus 5 gpm domestic allowance (NFPA 13D and as of this year R313.5).</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24B7A2-FF0C-4329-AC71-F98B82C91D46}" type="slidenum">
              <a:rPr lang="en-US"/>
              <a:pPr/>
              <a:t>11</a:t>
            </a:fld>
            <a:endParaRPr lang="en-US"/>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p:txBody>
          <a:bodyPr/>
          <a:lstStyle/>
          <a:p>
            <a:r>
              <a:rPr lang="en-US"/>
              <a:t>Current practice vs new code</a:t>
            </a:r>
          </a:p>
          <a:p>
            <a:endParaRPr lang="en-US"/>
          </a:p>
          <a:p>
            <a:r>
              <a:rPr lang="en-US"/>
              <a:t>Previously the code did not specify a domestic allowance for combination fire and domestic meter sizing, so to ensure adequate flow EBMUD sized meters based on the sum of the FF requirement and the peak domestic demand (all fixtures running), leading to a higher design flow than the new code suggests.</a:t>
            </a:r>
          </a:p>
          <a:p>
            <a:endParaRPr lang="en-US"/>
          </a:p>
          <a:p>
            <a:r>
              <a:rPr lang="en-US"/>
              <a:t>Example from the real world, an application that came in this summer:</a:t>
            </a:r>
          </a:p>
          <a:p>
            <a:r>
              <a:rPr lang="en-US"/>
              <a:t>EBMUD’s current practice:</a:t>
            </a:r>
          </a:p>
          <a:p>
            <a:r>
              <a:rPr lang="en-US"/>
              <a:t>Fireflow (82) + Peak Domestic Flow based on FU (20) </a:t>
            </a:r>
            <a:r>
              <a:rPr lang="en-US">
                <a:sym typeface="Wingdings" pitchFamily="2" charset="2"/>
              </a:rPr>
              <a:t> 2” meter (102)</a:t>
            </a:r>
            <a:endParaRPr lang="en-US"/>
          </a:p>
          <a:p>
            <a:endParaRPr lang="en-US"/>
          </a:p>
          <a:p>
            <a:r>
              <a:rPr lang="en-US"/>
              <a:t>New Code:</a:t>
            </a:r>
          </a:p>
          <a:p>
            <a:r>
              <a:rPr lang="en-US"/>
              <a:t>Fireflow (82) + 5 gpm </a:t>
            </a:r>
            <a:r>
              <a:rPr lang="en-US">
                <a:sym typeface="Wingdings" pitchFamily="2" charset="2"/>
              </a:rPr>
              <a:t> 1.5” meter (87)</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96EB34-F3AE-4E4B-872F-29E774DC5D89}" type="slidenum">
              <a:rPr lang="en-US"/>
              <a:pPr/>
              <a:t>12</a:t>
            </a:fld>
            <a:endParaRPr lang="en-US"/>
          </a:p>
        </p:txBody>
      </p:sp>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p:txBody>
          <a:bodyPr/>
          <a:lstStyle/>
          <a:p>
            <a:r>
              <a:rPr lang="en-US"/>
              <a:t>We completed a study on Meter Sizing for Residential Fire Sprinkler:</a:t>
            </a:r>
          </a:p>
          <a:p>
            <a:r>
              <a:rPr lang="en-US"/>
              <a:t>-Researched demands and the domestic allowance, </a:t>
            </a:r>
          </a:p>
          <a:p>
            <a:r>
              <a:rPr lang="en-US"/>
              <a:t>-Evaluated hydraulics through the service lateral and meter, </a:t>
            </a:r>
          </a:p>
          <a:p>
            <a:r>
              <a:rPr lang="en-US"/>
              <a:t>-Surveyed other agencies on their sizing practices, </a:t>
            </a:r>
          </a:p>
          <a:p>
            <a:r>
              <a:rPr lang="en-US"/>
              <a:t>-Cost implications of our recommendation.</a:t>
            </a:r>
          </a:p>
          <a:p>
            <a:endParaRPr lang="en-US"/>
          </a:p>
          <a:p>
            <a:r>
              <a:rPr lang="en-US"/>
              <a:t>Email everyone on the sign in sheet a copy of the report.</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07F22D-1B29-4F70-B11F-0D6625416EF7}" type="slidenum">
              <a:rPr lang="en-US"/>
              <a:pPr/>
              <a:t>13</a:t>
            </a:fld>
            <a:endParaRPr lang="en-US"/>
          </a:p>
        </p:txBody>
      </p:sp>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p:txBody>
          <a:bodyPr/>
          <a:lstStyle/>
          <a:p>
            <a:r>
              <a:rPr lang="en-US"/>
              <a:t>List of typical household fixtures and flows</a:t>
            </a:r>
          </a:p>
          <a:p>
            <a:endParaRPr lang="en-US"/>
          </a:p>
          <a:p>
            <a:r>
              <a:rPr lang="en-US"/>
              <a:t>We tried to figure out where the code’s 5 gpm allowance came from (NFPA docs, Task Force, industry leaders)…in the end, there was no answer.</a:t>
            </a:r>
          </a:p>
          <a:p>
            <a:endParaRPr lang="en-US"/>
          </a:p>
          <a:p>
            <a:r>
              <a:rPr lang="en-US"/>
              <a:t>Instead, we wanted to at least make sure it was a </a:t>
            </a:r>
            <a:r>
              <a:rPr lang="en-US" u="sng"/>
              <a:t>reasonable</a:t>
            </a:r>
            <a:r>
              <a:rPr lang="en-US"/>
              <a:t> number.</a:t>
            </a:r>
          </a:p>
          <a:p>
            <a:endParaRPr lang="en-US"/>
          </a:p>
          <a:p>
            <a:r>
              <a:rPr lang="en-US"/>
              <a:t>Most of these fixtures/appliances are within 5 gpm, if running alone, and their peak flows are temporary, shorter than the duration of a fire event.  </a:t>
            </a:r>
          </a:p>
          <a:p>
            <a:r>
              <a:rPr lang="en-US"/>
              <a:t>Exception – irrigation!  Larger flow, longer duration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C02F61-1AB1-4DB2-8439-9DCB65A80890}" type="slidenum">
              <a:rPr lang="en-US"/>
              <a:pPr/>
              <a:t>14</a:t>
            </a:fld>
            <a:endParaRPr lang="en-US"/>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p:txBody>
          <a:bodyPr/>
          <a:lstStyle/>
          <a:p>
            <a:r>
              <a:rPr lang="en-US"/>
              <a:t>AWWARF</a:t>
            </a:r>
          </a:p>
          <a:p>
            <a:r>
              <a:rPr lang="en-US"/>
              <a:t>Peak instantaneous flows from over 27,000 data points 1,188 homes, 12 study sites and the percentage of occurrences of those peaks.</a:t>
            </a:r>
          </a:p>
          <a:p>
            <a:r>
              <a:rPr lang="en-US"/>
              <a:t>20% of peak flows less than 5 gpm</a:t>
            </a:r>
          </a:p>
          <a:p>
            <a:r>
              <a:rPr lang="en-US"/>
              <a:t>90% of peak flows less than 15 gpm</a:t>
            </a:r>
          </a:p>
          <a:p>
            <a:r>
              <a:rPr lang="en-US"/>
              <a:t>EBMUD found this study to be representative of urban water use, and since 5 gpm only covered 20% of the peak flows, again, we wanted to research further.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BA9358-25FD-4398-A3E1-A85D1C16A588}" type="slidenum">
              <a:rPr lang="en-US"/>
              <a:pPr/>
              <a:t>15</a:t>
            </a:fld>
            <a:endParaRPr lang="en-US"/>
          </a:p>
        </p:txBody>
      </p:sp>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p:txBody>
          <a:bodyPr/>
          <a:lstStyle/>
          <a:p>
            <a:r>
              <a:rPr lang="en-US"/>
              <a:t>AWWARF  (now WRF)</a:t>
            </a:r>
          </a:p>
          <a:p>
            <a:r>
              <a:rPr lang="en-US"/>
              <a:t>Daily demand distribution, notice peaks in both indoor and outdoor (irrigation) demand coincide with the times most fires were recorded in the 2010 Home Structures Fire report by NFPA.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4D77E3-11E0-40E6-86F2-4E17F3870175}" type="slidenum">
              <a:rPr lang="en-US"/>
              <a:pPr/>
              <a:t>16</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r>
              <a:rPr lang="en-US"/>
              <a:t>Looking at various fire flow requirements, and both a 5 and 15 gpm domestic allowance</a:t>
            </a:r>
          </a:p>
          <a:p>
            <a:endParaRPr lang="en-US"/>
          </a:p>
          <a:p>
            <a:r>
              <a:rPr lang="en-US"/>
              <a:t>¾” meter capacity is 30 gpm, so with 2 heads at 26 gpm + 5 gpm domestic, already at 31 gpm, 1-inch minimum required.</a:t>
            </a:r>
          </a:p>
          <a:p>
            <a:endParaRPr lang="en-US"/>
          </a:p>
          <a:p>
            <a:r>
              <a:rPr lang="en-US"/>
              <a:t>Generally, the fire flow requirement will determine meter size, but not always.</a:t>
            </a:r>
          </a:p>
          <a:p>
            <a:endParaRPr lang="en-US"/>
          </a:p>
          <a:p>
            <a:r>
              <a:rPr lang="en-US"/>
              <a:t>2-head system will usually require 1-inch meter</a:t>
            </a:r>
          </a:p>
          <a:p>
            <a:endParaRPr lang="en-US"/>
          </a:p>
          <a:p>
            <a:r>
              <a:rPr lang="en-US"/>
              <a:t>4-head system will require 1.5-inch meter</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3085" name="Picture 13" descr="title-bcg-bright_wt"/>
          <p:cNvPicPr>
            <a:picLocks noChangeAspect="1" noChangeArrowheads="1"/>
          </p:cNvPicPr>
          <p:nvPr/>
        </p:nvPicPr>
        <p:blipFill>
          <a:blip r:embed="rId2" cstate="print"/>
          <a:srcRect/>
          <a:stretch>
            <a:fillRect/>
          </a:stretch>
        </p:blipFill>
        <p:spPr bwMode="auto">
          <a:xfrm>
            <a:off x="0" y="0"/>
            <a:ext cx="9140825" cy="6854825"/>
          </a:xfrm>
          <a:prstGeom prst="rect">
            <a:avLst/>
          </a:prstGeom>
          <a:noFill/>
        </p:spPr>
      </p:pic>
      <p:sp>
        <p:nvSpPr>
          <p:cNvPr id="3075" name="Rectangle 3"/>
          <p:cNvSpPr>
            <a:spLocks noGrp="1" noChangeArrowheads="1"/>
          </p:cNvSpPr>
          <p:nvPr>
            <p:ph type="ctrTitle"/>
          </p:nvPr>
        </p:nvSpPr>
        <p:spPr>
          <a:xfrm>
            <a:off x="381000" y="2286000"/>
            <a:ext cx="8382000" cy="1143000"/>
          </a:xfrm>
          <a:effectLst>
            <a:outerShdw dist="35921" dir="2700000" algn="ctr" rotWithShape="0">
              <a:schemeClr val="bg2">
                <a:alpha val="50000"/>
              </a:schemeClr>
            </a:outerShdw>
          </a:effectLst>
        </p:spPr>
        <p:txBody>
          <a:bodyPr/>
          <a:lstStyle>
            <a:lvl1pPr algn="ctr">
              <a:defRPr sz="4000">
                <a:solidFill>
                  <a:schemeClr val="tx2"/>
                </a:solidFill>
                <a:effectLst/>
              </a:defRPr>
            </a:lvl1pPr>
          </a:lstStyle>
          <a:p>
            <a:r>
              <a:rPr lang="en-US"/>
              <a:t>Click to edit Master title style</a:t>
            </a:r>
          </a:p>
        </p:txBody>
      </p:sp>
      <p:sp>
        <p:nvSpPr>
          <p:cNvPr id="3076" name="Rectangle 4"/>
          <p:cNvSpPr>
            <a:spLocks noGrp="1" noChangeArrowheads="1"/>
          </p:cNvSpPr>
          <p:nvPr>
            <p:ph type="subTitle" idx="1"/>
          </p:nvPr>
        </p:nvSpPr>
        <p:spPr>
          <a:xfrm>
            <a:off x="381000" y="3886200"/>
            <a:ext cx="8382000" cy="1371600"/>
          </a:xfrm>
        </p:spPr>
        <p:txBody>
          <a:bodyPr anchor="t"/>
          <a:lstStyle>
            <a:lvl1pPr marL="0" indent="0" algn="ctr">
              <a:buFontTx/>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140088-37E1-4ED6-84FE-0AFB4AE17A6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0"/>
            <a:ext cx="2171700" cy="6629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0"/>
            <a:ext cx="6362700" cy="6629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68A4F01-7BEB-49BC-B61D-B3A826B552E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8486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524000"/>
            <a:ext cx="41910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524000"/>
            <a:ext cx="4191000" cy="5105400"/>
          </a:xfrm>
        </p:spPr>
        <p:txBody>
          <a:bodyPr/>
          <a:lstStyle/>
          <a:p>
            <a:endParaRPr lang="en-US"/>
          </a:p>
        </p:txBody>
      </p:sp>
      <p:sp>
        <p:nvSpPr>
          <p:cNvPr id="5" name="Date Placeholder 4"/>
          <p:cNvSpPr>
            <a:spLocks noGrp="1"/>
          </p:cNvSpPr>
          <p:nvPr>
            <p:ph type="dt" sz="half" idx="10"/>
          </p:nvPr>
        </p:nvSpPr>
        <p:spPr>
          <a:xfrm>
            <a:off x="304800" y="6477000"/>
            <a:ext cx="2057400" cy="228600"/>
          </a:xfrm>
        </p:spPr>
        <p:txBody>
          <a:bodyPr/>
          <a:lstStyle>
            <a:lvl1pPr>
              <a:defRPr/>
            </a:lvl1pPr>
          </a:lstStyle>
          <a:p>
            <a:endParaRPr lang="en-US"/>
          </a:p>
        </p:txBody>
      </p:sp>
      <p:sp>
        <p:nvSpPr>
          <p:cNvPr id="6" name="Footer Placeholder 5"/>
          <p:cNvSpPr>
            <a:spLocks noGrp="1"/>
          </p:cNvSpPr>
          <p:nvPr>
            <p:ph type="ftr" sz="quarter" idx="11"/>
          </p:nvPr>
        </p:nvSpPr>
        <p:spPr>
          <a:xfrm>
            <a:off x="3124200" y="6477000"/>
            <a:ext cx="2895600" cy="228600"/>
          </a:xfrm>
        </p:spPr>
        <p:txBody>
          <a:bodyPr/>
          <a:lstStyle>
            <a:lvl1pPr>
              <a:defRPr/>
            </a:lvl1pPr>
          </a:lstStyle>
          <a:p>
            <a:endParaRPr lang="en-US"/>
          </a:p>
        </p:txBody>
      </p:sp>
      <p:sp>
        <p:nvSpPr>
          <p:cNvPr id="7" name="Slide Number Placeholder 6"/>
          <p:cNvSpPr>
            <a:spLocks noGrp="1"/>
          </p:cNvSpPr>
          <p:nvPr>
            <p:ph type="sldNum" sz="quarter" idx="12"/>
          </p:nvPr>
        </p:nvSpPr>
        <p:spPr>
          <a:xfrm>
            <a:off x="6858000" y="6477000"/>
            <a:ext cx="1981200" cy="228600"/>
          </a:xfrm>
        </p:spPr>
        <p:txBody>
          <a:bodyPr/>
          <a:lstStyle>
            <a:lvl1pPr>
              <a:defRPr/>
            </a:lvl1pPr>
          </a:lstStyle>
          <a:p>
            <a:fld id="{6E633C9D-6446-4C6F-82EE-EE2C2E7EF9C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8486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524000"/>
            <a:ext cx="41910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1910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4800" y="6477000"/>
            <a:ext cx="2057400" cy="228600"/>
          </a:xfrm>
        </p:spPr>
        <p:txBody>
          <a:bodyPr/>
          <a:lstStyle>
            <a:lvl1pPr>
              <a:defRPr/>
            </a:lvl1pPr>
          </a:lstStyle>
          <a:p>
            <a:endParaRPr lang="en-US"/>
          </a:p>
        </p:txBody>
      </p:sp>
      <p:sp>
        <p:nvSpPr>
          <p:cNvPr id="6" name="Footer Placeholder 5"/>
          <p:cNvSpPr>
            <a:spLocks noGrp="1"/>
          </p:cNvSpPr>
          <p:nvPr>
            <p:ph type="ftr" sz="quarter" idx="11"/>
          </p:nvPr>
        </p:nvSpPr>
        <p:spPr>
          <a:xfrm>
            <a:off x="3124200" y="6477000"/>
            <a:ext cx="2895600" cy="228600"/>
          </a:xfrm>
        </p:spPr>
        <p:txBody>
          <a:bodyPr/>
          <a:lstStyle>
            <a:lvl1pPr>
              <a:defRPr/>
            </a:lvl1pPr>
          </a:lstStyle>
          <a:p>
            <a:endParaRPr lang="en-US"/>
          </a:p>
        </p:txBody>
      </p:sp>
      <p:sp>
        <p:nvSpPr>
          <p:cNvPr id="7" name="Slide Number Placeholder 6"/>
          <p:cNvSpPr>
            <a:spLocks noGrp="1"/>
          </p:cNvSpPr>
          <p:nvPr>
            <p:ph type="sldNum" sz="quarter" idx="12"/>
          </p:nvPr>
        </p:nvSpPr>
        <p:spPr>
          <a:xfrm>
            <a:off x="6858000" y="6477000"/>
            <a:ext cx="1981200" cy="228600"/>
          </a:xfrm>
        </p:spPr>
        <p:txBody>
          <a:bodyPr/>
          <a:lstStyle>
            <a:lvl1pPr>
              <a:defRPr/>
            </a:lvl1pPr>
          </a:lstStyle>
          <a:p>
            <a:fld id="{D1BBE5EC-9AB4-4138-87F7-EB217887AAD7}"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848600" cy="1219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524000"/>
            <a:ext cx="8534400" cy="5105400"/>
          </a:xfrm>
        </p:spPr>
        <p:txBody>
          <a:bodyPr/>
          <a:lstStyle/>
          <a:p>
            <a:endParaRPr lang="en-US"/>
          </a:p>
        </p:txBody>
      </p:sp>
      <p:sp>
        <p:nvSpPr>
          <p:cNvPr id="4" name="Date Placeholder 3"/>
          <p:cNvSpPr>
            <a:spLocks noGrp="1"/>
          </p:cNvSpPr>
          <p:nvPr>
            <p:ph type="dt" sz="half" idx="10"/>
          </p:nvPr>
        </p:nvSpPr>
        <p:spPr>
          <a:xfrm>
            <a:off x="304800" y="6477000"/>
            <a:ext cx="2057400" cy="228600"/>
          </a:xfrm>
        </p:spPr>
        <p:txBody>
          <a:bodyPr/>
          <a:lstStyle>
            <a:lvl1pPr>
              <a:defRPr/>
            </a:lvl1pPr>
          </a:lstStyle>
          <a:p>
            <a:endParaRPr lang="en-US"/>
          </a:p>
        </p:txBody>
      </p:sp>
      <p:sp>
        <p:nvSpPr>
          <p:cNvPr id="5" name="Footer Placeholder 4"/>
          <p:cNvSpPr>
            <a:spLocks noGrp="1"/>
          </p:cNvSpPr>
          <p:nvPr>
            <p:ph type="ftr" sz="quarter" idx="11"/>
          </p:nvPr>
        </p:nvSpPr>
        <p:spPr>
          <a:xfrm>
            <a:off x="3124200" y="6477000"/>
            <a:ext cx="2895600" cy="228600"/>
          </a:xfrm>
        </p:spPr>
        <p:txBody>
          <a:bodyPr/>
          <a:lstStyle>
            <a:lvl1pPr>
              <a:defRPr/>
            </a:lvl1pPr>
          </a:lstStyle>
          <a:p>
            <a:endParaRPr lang="en-US"/>
          </a:p>
        </p:txBody>
      </p:sp>
      <p:sp>
        <p:nvSpPr>
          <p:cNvPr id="6" name="Slide Number Placeholder 5"/>
          <p:cNvSpPr>
            <a:spLocks noGrp="1"/>
          </p:cNvSpPr>
          <p:nvPr>
            <p:ph type="sldNum" sz="quarter" idx="12"/>
          </p:nvPr>
        </p:nvSpPr>
        <p:spPr>
          <a:xfrm>
            <a:off x="6858000" y="6477000"/>
            <a:ext cx="1981200" cy="228600"/>
          </a:xfrm>
        </p:spPr>
        <p:txBody>
          <a:bodyPr/>
          <a:lstStyle>
            <a:lvl1pPr>
              <a:defRPr/>
            </a:lvl1pPr>
          </a:lstStyle>
          <a:p>
            <a:fld id="{707DCFF2-001A-452E-A292-084479237751}"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92467C-593A-4525-B352-5FFDA08020F9}"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DACEE0B-BCBE-40B4-9063-6C8BD735836C}"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72C91C-E1A2-401C-886E-F872ED3D7DBD}"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762000"/>
            <a:ext cx="4191000" cy="536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762000"/>
            <a:ext cx="4191000" cy="5364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37C32C6-2F24-44E3-B39B-29DFFF4BA53E}"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BF0BF68-AD69-4E60-BF2D-3A797163144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9FAD3A8-DCCC-45EC-845A-34A8688AD9D1}"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A778F8C-FB52-4BF0-BEF8-B5ECFC1AEB35}"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9D5C9B7-8F6D-4B44-BFD5-41C2FF2932A8}"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37F492B-9882-420A-9C61-C8A272730B75}"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19BF601-2420-47A2-940A-219590203B84}"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4BCC891-4245-487E-A003-267EA8FBA35C}"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2133600" cy="5364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762000"/>
            <a:ext cx="6248400" cy="5364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41AFBC-4374-4418-AB90-17C89C42743A}"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7206A5E-A705-43B6-A89A-A76C8DC7BCA2}"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0B0FD4F-3212-4E66-BBC4-B9CA2C19657F}"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0BDCC6D-ED24-4558-9F6D-A22C4C3238D8}"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524000"/>
            <a:ext cx="4191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191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A6E381B-1278-48B3-BDF9-CA757EEF678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2E77FCB-87F6-4FB3-9777-CC20F9A0FA51}"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FA5DAEF-CB36-48FB-838A-4EA5E1A11435}"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C77CF28-B75B-4D90-B6DB-1FDB5190E2E5}"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507F66E-EC13-4A72-9AA2-43DCC34A986A}"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665DBC4-6D50-4ED6-8A62-50BB5D6CB928}"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A255C96-D132-4D95-B20B-706933464D16}"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65B02E1-E6A4-4627-A42F-C12A926B5F2A}"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0"/>
            <a:ext cx="2171700" cy="6629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0"/>
            <a:ext cx="6362700" cy="6629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A3496AD-D516-4495-907D-E7D43BDC2B2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524000"/>
            <a:ext cx="4191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191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28A4611-031B-47DC-88DE-2913A374DCC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D20C18F-27A5-4061-AC33-17ECD9FE738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3E9BDAF-E3AD-4C19-A8C4-4265BA9609F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98691CD-47FE-441C-ABCD-97CAE046AA2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EF38E11-2C77-4940-8A3C-C53F3079DC7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36D485C-9C49-4E2D-AB97-01E182C11F7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0"/>
            <a:ext cx="78486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4800" y="1524000"/>
            <a:ext cx="8534400" cy="510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04800" y="6477000"/>
            <a:ext cx="20574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b="1">
                <a:latin typeface="+mn-lt"/>
              </a:defRPr>
            </a:lvl1pPr>
          </a:lstStyle>
          <a:p>
            <a:endParaRPr lang="en-US"/>
          </a:p>
        </p:txBody>
      </p:sp>
      <p:sp>
        <p:nvSpPr>
          <p:cNvPr id="1029" name="Rectangle 5"/>
          <p:cNvSpPr>
            <a:spLocks noGrp="1" noChangeArrowheads="1"/>
          </p:cNvSpPr>
          <p:nvPr>
            <p:ph type="ftr" sz="quarter" idx="3"/>
          </p:nvPr>
        </p:nvSpPr>
        <p:spPr bwMode="auto">
          <a:xfrm>
            <a:off x="3124200" y="6477000"/>
            <a:ext cx="2895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b="1">
                <a:latin typeface="+mn-lt"/>
              </a:defRPr>
            </a:lvl1pPr>
          </a:lstStyle>
          <a:p>
            <a:endParaRPr lang="en-US"/>
          </a:p>
        </p:txBody>
      </p:sp>
      <p:sp>
        <p:nvSpPr>
          <p:cNvPr id="1030" name="Rectangle 6"/>
          <p:cNvSpPr>
            <a:spLocks noGrp="1" noChangeArrowheads="1"/>
          </p:cNvSpPr>
          <p:nvPr>
            <p:ph type="sldNum" sz="quarter" idx="4"/>
          </p:nvPr>
        </p:nvSpPr>
        <p:spPr bwMode="auto">
          <a:xfrm>
            <a:off x="6858000" y="6477000"/>
            <a:ext cx="19812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a:latin typeface="+mn-lt"/>
              </a:defRPr>
            </a:lvl1pPr>
          </a:lstStyle>
          <a:p>
            <a:fld id="{DA6099E1-2280-401A-88C2-4ECF498FFEF5}" type="slidenum">
              <a:rPr lang="en-US"/>
              <a:pPr/>
              <a:t>‹#›</a:t>
            </a:fld>
            <a:endParaRPr lang="en-US"/>
          </a:p>
        </p:txBody>
      </p:sp>
      <p:pic>
        <p:nvPicPr>
          <p:cNvPr id="1034" name="Picture 10" descr="top-right-logo-patch"/>
          <p:cNvPicPr>
            <a:picLocks noChangeAspect="1" noChangeArrowheads="1"/>
          </p:cNvPicPr>
          <p:nvPr/>
        </p:nvPicPr>
        <p:blipFill>
          <a:blip r:embed="rId17" cstate="print"/>
          <a:srcRect/>
          <a:stretch>
            <a:fillRect/>
          </a:stretch>
        </p:blipFill>
        <p:spPr bwMode="auto">
          <a:xfrm>
            <a:off x="7972425" y="209550"/>
            <a:ext cx="1041400" cy="841375"/>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84" r:id="rId12"/>
    <p:sldLayoutId id="2147483685" r:id="rId13"/>
    <p:sldLayoutId id="2147483686" r:id="rId14"/>
  </p:sldLayoutIdLst>
  <p:txStyles>
    <p:titleStyle>
      <a:lvl1pPr algn="l" rtl="0" fontAlgn="base">
        <a:lnSpc>
          <a:spcPts val="4200"/>
        </a:lnSpc>
        <a:spcBef>
          <a:spcPct val="0"/>
        </a:spcBef>
        <a:spcAft>
          <a:spcPct val="0"/>
        </a:spcAft>
        <a:defRPr sz="3600" b="1">
          <a:solidFill>
            <a:srgbClr val="F1F1F1"/>
          </a:solidFill>
          <a:effectLst>
            <a:outerShdw blurRad="38100" dist="38100" dir="2700000" algn="tl">
              <a:srgbClr val="000000"/>
            </a:outerShdw>
          </a:effectLst>
          <a:latin typeface="+mj-lt"/>
          <a:ea typeface="+mj-ea"/>
          <a:cs typeface="+mj-cs"/>
        </a:defRPr>
      </a:lvl1pPr>
      <a:lvl2pPr algn="l" rtl="0" fontAlgn="base">
        <a:lnSpc>
          <a:spcPts val="4200"/>
        </a:lnSpc>
        <a:spcBef>
          <a:spcPct val="0"/>
        </a:spcBef>
        <a:spcAft>
          <a:spcPct val="0"/>
        </a:spcAft>
        <a:defRPr sz="3600" b="1">
          <a:solidFill>
            <a:srgbClr val="F1F1F1"/>
          </a:solidFill>
          <a:effectLst>
            <a:outerShdw blurRad="38100" dist="38100" dir="2700000" algn="tl">
              <a:srgbClr val="000000"/>
            </a:outerShdw>
          </a:effectLst>
          <a:latin typeface="Lucida Sans" pitchFamily="34" charset="0"/>
          <a:ea typeface="ヒラギノ角ゴ Pro W3" charset="-128"/>
        </a:defRPr>
      </a:lvl2pPr>
      <a:lvl3pPr algn="l" rtl="0" fontAlgn="base">
        <a:lnSpc>
          <a:spcPts val="4200"/>
        </a:lnSpc>
        <a:spcBef>
          <a:spcPct val="0"/>
        </a:spcBef>
        <a:spcAft>
          <a:spcPct val="0"/>
        </a:spcAft>
        <a:defRPr sz="3600" b="1">
          <a:solidFill>
            <a:srgbClr val="F1F1F1"/>
          </a:solidFill>
          <a:effectLst>
            <a:outerShdw blurRad="38100" dist="38100" dir="2700000" algn="tl">
              <a:srgbClr val="000000"/>
            </a:outerShdw>
          </a:effectLst>
          <a:latin typeface="Lucida Sans" pitchFamily="34" charset="0"/>
          <a:ea typeface="ヒラギノ角ゴ Pro W3" charset="-128"/>
        </a:defRPr>
      </a:lvl3pPr>
      <a:lvl4pPr algn="l" rtl="0" fontAlgn="base">
        <a:lnSpc>
          <a:spcPts val="4200"/>
        </a:lnSpc>
        <a:spcBef>
          <a:spcPct val="0"/>
        </a:spcBef>
        <a:spcAft>
          <a:spcPct val="0"/>
        </a:spcAft>
        <a:defRPr sz="3600" b="1">
          <a:solidFill>
            <a:srgbClr val="F1F1F1"/>
          </a:solidFill>
          <a:effectLst>
            <a:outerShdw blurRad="38100" dist="38100" dir="2700000" algn="tl">
              <a:srgbClr val="000000"/>
            </a:outerShdw>
          </a:effectLst>
          <a:latin typeface="Lucida Sans" pitchFamily="34" charset="0"/>
          <a:ea typeface="ヒラギノ角ゴ Pro W3" charset="-128"/>
        </a:defRPr>
      </a:lvl4pPr>
      <a:lvl5pPr algn="l" rtl="0" fontAlgn="base">
        <a:lnSpc>
          <a:spcPts val="4200"/>
        </a:lnSpc>
        <a:spcBef>
          <a:spcPct val="0"/>
        </a:spcBef>
        <a:spcAft>
          <a:spcPct val="0"/>
        </a:spcAft>
        <a:defRPr sz="3600" b="1">
          <a:solidFill>
            <a:srgbClr val="F1F1F1"/>
          </a:solidFill>
          <a:effectLst>
            <a:outerShdw blurRad="38100" dist="38100" dir="2700000" algn="tl">
              <a:srgbClr val="000000"/>
            </a:outerShdw>
          </a:effectLst>
          <a:latin typeface="Lucida Sans" pitchFamily="34" charset="0"/>
          <a:ea typeface="ヒラギノ角ゴ Pro W3" charset="-128"/>
        </a:defRPr>
      </a:lvl5pPr>
      <a:lvl6pPr marL="457200" algn="l" rtl="0" fontAlgn="base">
        <a:lnSpc>
          <a:spcPts val="4200"/>
        </a:lnSpc>
        <a:spcBef>
          <a:spcPct val="0"/>
        </a:spcBef>
        <a:spcAft>
          <a:spcPct val="0"/>
        </a:spcAft>
        <a:defRPr sz="3600" b="1">
          <a:solidFill>
            <a:srgbClr val="F1F1F1"/>
          </a:solidFill>
          <a:effectLst>
            <a:outerShdw blurRad="38100" dist="38100" dir="2700000" algn="tl">
              <a:srgbClr val="000000"/>
            </a:outerShdw>
          </a:effectLst>
          <a:latin typeface="Lucida Sans" pitchFamily="34" charset="0"/>
          <a:ea typeface="ヒラギノ角ゴ Pro W3" charset="-128"/>
        </a:defRPr>
      </a:lvl6pPr>
      <a:lvl7pPr marL="914400" algn="l" rtl="0" fontAlgn="base">
        <a:lnSpc>
          <a:spcPts val="4200"/>
        </a:lnSpc>
        <a:spcBef>
          <a:spcPct val="0"/>
        </a:spcBef>
        <a:spcAft>
          <a:spcPct val="0"/>
        </a:spcAft>
        <a:defRPr sz="3600" b="1">
          <a:solidFill>
            <a:srgbClr val="F1F1F1"/>
          </a:solidFill>
          <a:effectLst>
            <a:outerShdw blurRad="38100" dist="38100" dir="2700000" algn="tl">
              <a:srgbClr val="000000"/>
            </a:outerShdw>
          </a:effectLst>
          <a:latin typeface="Lucida Sans" pitchFamily="34" charset="0"/>
          <a:ea typeface="ヒラギノ角ゴ Pro W3" charset="-128"/>
        </a:defRPr>
      </a:lvl7pPr>
      <a:lvl8pPr marL="1371600" algn="l" rtl="0" fontAlgn="base">
        <a:lnSpc>
          <a:spcPts val="4200"/>
        </a:lnSpc>
        <a:spcBef>
          <a:spcPct val="0"/>
        </a:spcBef>
        <a:spcAft>
          <a:spcPct val="0"/>
        </a:spcAft>
        <a:defRPr sz="3600" b="1">
          <a:solidFill>
            <a:srgbClr val="F1F1F1"/>
          </a:solidFill>
          <a:effectLst>
            <a:outerShdw blurRad="38100" dist="38100" dir="2700000" algn="tl">
              <a:srgbClr val="000000"/>
            </a:outerShdw>
          </a:effectLst>
          <a:latin typeface="Lucida Sans" pitchFamily="34" charset="0"/>
          <a:ea typeface="ヒラギノ角ゴ Pro W3" charset="-128"/>
        </a:defRPr>
      </a:lvl8pPr>
      <a:lvl9pPr marL="1828800" algn="l" rtl="0" fontAlgn="base">
        <a:lnSpc>
          <a:spcPts val="4200"/>
        </a:lnSpc>
        <a:spcBef>
          <a:spcPct val="0"/>
        </a:spcBef>
        <a:spcAft>
          <a:spcPct val="0"/>
        </a:spcAft>
        <a:defRPr sz="3600" b="1">
          <a:solidFill>
            <a:srgbClr val="F1F1F1"/>
          </a:solidFill>
          <a:effectLst>
            <a:outerShdw blurRad="38100" dist="38100" dir="2700000" algn="tl">
              <a:srgbClr val="000000"/>
            </a:outerShdw>
          </a:effectLst>
          <a:latin typeface="Lucida Sans" pitchFamily="34" charset="0"/>
          <a:ea typeface="ヒラギノ角ゴ Pro W3" charset="-128"/>
        </a:defRPr>
      </a:lvl9pPr>
    </p:titleStyle>
    <p:bodyStyle>
      <a:lvl1pPr marL="342900" indent="-342900" algn="l" rtl="0" fontAlgn="base">
        <a:lnSpc>
          <a:spcPct val="90000"/>
        </a:lnSpc>
        <a:spcBef>
          <a:spcPct val="50000"/>
        </a:spcBef>
        <a:spcAft>
          <a:spcPct val="0"/>
        </a:spcAft>
        <a:buChar char="•"/>
        <a:defRPr sz="3200">
          <a:solidFill>
            <a:schemeClr val="tx1"/>
          </a:solidFill>
          <a:latin typeface="+mn-lt"/>
          <a:ea typeface="+mn-ea"/>
          <a:cs typeface="+mn-cs"/>
        </a:defRPr>
      </a:lvl1pPr>
      <a:lvl2pPr marL="742950" indent="-285750" algn="l" rtl="0" fontAlgn="base">
        <a:lnSpc>
          <a:spcPct val="90000"/>
        </a:lnSpc>
        <a:spcBef>
          <a:spcPct val="50000"/>
        </a:spcBef>
        <a:spcAft>
          <a:spcPct val="0"/>
        </a:spcAft>
        <a:buChar char="–"/>
        <a:defRPr sz="2800">
          <a:solidFill>
            <a:schemeClr val="tx1"/>
          </a:solidFill>
          <a:latin typeface="+mn-lt"/>
          <a:ea typeface="+mn-ea"/>
        </a:defRPr>
      </a:lvl2pPr>
      <a:lvl3pPr marL="1143000" indent="-228600" algn="l" rtl="0" fontAlgn="base">
        <a:lnSpc>
          <a:spcPct val="90000"/>
        </a:lnSpc>
        <a:spcBef>
          <a:spcPct val="50000"/>
        </a:spcBef>
        <a:spcAft>
          <a:spcPct val="0"/>
        </a:spcAft>
        <a:buChar char="•"/>
        <a:defRPr sz="2400">
          <a:solidFill>
            <a:schemeClr val="tx1"/>
          </a:solidFill>
          <a:latin typeface="+mn-lt"/>
          <a:ea typeface="+mn-ea"/>
        </a:defRPr>
      </a:lvl3pPr>
      <a:lvl4pPr marL="1600200" indent="-228600" algn="l" rtl="0" fontAlgn="base">
        <a:lnSpc>
          <a:spcPct val="90000"/>
        </a:lnSpc>
        <a:spcBef>
          <a:spcPct val="50000"/>
        </a:spcBef>
        <a:spcAft>
          <a:spcPct val="0"/>
        </a:spcAft>
        <a:buChar char="–"/>
        <a:defRPr sz="2000">
          <a:solidFill>
            <a:schemeClr val="tx1"/>
          </a:solidFill>
          <a:latin typeface="+mn-lt"/>
          <a:ea typeface="+mn-ea"/>
        </a:defRPr>
      </a:lvl4pPr>
      <a:lvl5pPr marL="2057400" indent="-228600" algn="l" rtl="0" fontAlgn="base">
        <a:lnSpc>
          <a:spcPct val="90000"/>
        </a:lnSpc>
        <a:spcBef>
          <a:spcPct val="50000"/>
        </a:spcBef>
        <a:spcAft>
          <a:spcPct val="0"/>
        </a:spcAft>
        <a:buChar char="»"/>
        <a:defRPr sz="2000">
          <a:solidFill>
            <a:schemeClr val="tx1"/>
          </a:solidFill>
          <a:latin typeface="+mn-lt"/>
          <a:ea typeface="+mn-ea"/>
        </a:defRPr>
      </a:lvl5pPr>
      <a:lvl6pPr marL="2514600" indent="-228600" algn="l" rtl="0" fontAlgn="base">
        <a:lnSpc>
          <a:spcPct val="90000"/>
        </a:lnSpc>
        <a:spcBef>
          <a:spcPct val="50000"/>
        </a:spcBef>
        <a:spcAft>
          <a:spcPct val="0"/>
        </a:spcAft>
        <a:buChar char="»"/>
        <a:defRPr sz="2000">
          <a:solidFill>
            <a:schemeClr val="tx1"/>
          </a:solidFill>
          <a:latin typeface="+mn-lt"/>
          <a:ea typeface="+mn-ea"/>
        </a:defRPr>
      </a:lvl6pPr>
      <a:lvl7pPr marL="2971800" indent="-228600" algn="l" rtl="0" fontAlgn="base">
        <a:lnSpc>
          <a:spcPct val="90000"/>
        </a:lnSpc>
        <a:spcBef>
          <a:spcPct val="50000"/>
        </a:spcBef>
        <a:spcAft>
          <a:spcPct val="0"/>
        </a:spcAft>
        <a:buChar char="»"/>
        <a:defRPr sz="2000">
          <a:solidFill>
            <a:schemeClr val="tx1"/>
          </a:solidFill>
          <a:latin typeface="+mn-lt"/>
          <a:ea typeface="+mn-ea"/>
        </a:defRPr>
      </a:lvl7pPr>
      <a:lvl8pPr marL="3429000" indent="-228600" algn="l" rtl="0" fontAlgn="base">
        <a:lnSpc>
          <a:spcPct val="90000"/>
        </a:lnSpc>
        <a:spcBef>
          <a:spcPct val="50000"/>
        </a:spcBef>
        <a:spcAft>
          <a:spcPct val="0"/>
        </a:spcAft>
        <a:buChar char="»"/>
        <a:defRPr sz="2000">
          <a:solidFill>
            <a:schemeClr val="tx1"/>
          </a:solidFill>
          <a:latin typeface="+mn-lt"/>
          <a:ea typeface="+mn-ea"/>
        </a:defRPr>
      </a:lvl8pPr>
      <a:lvl9pPr marL="3886200" indent="-228600" algn="l" rtl="0" fontAlgn="base">
        <a:lnSpc>
          <a:spcPct val="90000"/>
        </a:lnSpc>
        <a:spcBef>
          <a:spcPct val="5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79204" name="Rectangle 4"/>
          <p:cNvSpPr>
            <a:spLocks noGrp="1" noChangeArrowheads="1"/>
          </p:cNvSpPr>
          <p:nvPr>
            <p:ph type="dt" sz="half" idx="2"/>
          </p:nvPr>
        </p:nvSpPr>
        <p:spPr bwMode="auto">
          <a:xfrm>
            <a:off x="304800" y="6172200"/>
            <a:ext cx="20574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b="1">
                <a:latin typeface="+mn-lt"/>
              </a:defRPr>
            </a:lvl1pPr>
          </a:lstStyle>
          <a:p>
            <a:endParaRPr lang="en-US"/>
          </a:p>
        </p:txBody>
      </p:sp>
      <p:sp>
        <p:nvSpPr>
          <p:cNvPr id="179205" name="Rectangle 5"/>
          <p:cNvSpPr>
            <a:spLocks noGrp="1" noChangeArrowheads="1"/>
          </p:cNvSpPr>
          <p:nvPr>
            <p:ph type="ftr" sz="quarter" idx="3"/>
          </p:nvPr>
        </p:nvSpPr>
        <p:spPr bwMode="auto">
          <a:xfrm>
            <a:off x="3124200" y="6172200"/>
            <a:ext cx="2895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b="1">
                <a:latin typeface="+mn-lt"/>
              </a:defRPr>
            </a:lvl1pPr>
          </a:lstStyle>
          <a:p>
            <a:endParaRPr lang="en-US"/>
          </a:p>
        </p:txBody>
      </p:sp>
      <p:sp>
        <p:nvSpPr>
          <p:cNvPr id="179206" name="Rectangle 6"/>
          <p:cNvSpPr>
            <a:spLocks noGrp="1" noChangeArrowheads="1"/>
          </p:cNvSpPr>
          <p:nvPr>
            <p:ph type="sldNum" sz="quarter" idx="4"/>
          </p:nvPr>
        </p:nvSpPr>
        <p:spPr bwMode="auto">
          <a:xfrm>
            <a:off x="6858000" y="6172200"/>
            <a:ext cx="19812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a:latin typeface="+mn-lt"/>
              </a:defRPr>
            </a:lvl1pPr>
          </a:lstStyle>
          <a:p>
            <a:fld id="{7E12A7E3-4E30-415F-90BF-8D695E59C942}" type="slidenum">
              <a:rPr lang="en-US"/>
              <a:pPr/>
              <a:t>‹#›</a:t>
            </a:fld>
            <a:endParaRPr lang="en-US"/>
          </a:p>
        </p:txBody>
      </p:sp>
      <p:sp>
        <p:nvSpPr>
          <p:cNvPr id="179208" name="Rectangle 8"/>
          <p:cNvSpPr>
            <a:spLocks noGrp="1" noChangeArrowheads="1"/>
          </p:cNvSpPr>
          <p:nvPr>
            <p:ph type="body" idx="1"/>
          </p:nvPr>
        </p:nvSpPr>
        <p:spPr bwMode="auto">
          <a:xfrm>
            <a:off x="304800" y="762000"/>
            <a:ext cx="8534400" cy="5364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9209" name="Rectangle 9"/>
          <p:cNvSpPr>
            <a:spLocks noGrp="1" noChangeArrowheads="1"/>
          </p:cNvSpPr>
          <p:nvPr>
            <p:ph type="title"/>
          </p:nvPr>
        </p:nvSpPr>
        <p:spPr bwMode="auto">
          <a:xfrm>
            <a:off x="304800" y="762000"/>
            <a:ext cx="8534400" cy="304800"/>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fontAlgn="base">
        <a:lnSpc>
          <a:spcPts val="4200"/>
        </a:lnSpc>
        <a:spcBef>
          <a:spcPct val="0"/>
        </a:spcBef>
        <a:spcAft>
          <a:spcPct val="0"/>
        </a:spcAft>
        <a:defRPr sz="3600" b="1">
          <a:solidFill>
            <a:schemeClr val="tx2"/>
          </a:solidFill>
          <a:latin typeface="+mj-lt"/>
          <a:ea typeface="+mj-ea"/>
          <a:cs typeface="+mj-cs"/>
        </a:defRPr>
      </a:lvl1pPr>
      <a:lvl2pPr algn="l" rtl="0" fontAlgn="base">
        <a:lnSpc>
          <a:spcPts val="4200"/>
        </a:lnSpc>
        <a:spcBef>
          <a:spcPct val="0"/>
        </a:spcBef>
        <a:spcAft>
          <a:spcPct val="0"/>
        </a:spcAft>
        <a:defRPr sz="3600" b="1">
          <a:solidFill>
            <a:schemeClr val="tx2"/>
          </a:solidFill>
          <a:latin typeface="Lucida Sans" pitchFamily="34" charset="0"/>
          <a:ea typeface="ヒラギノ角ゴ Pro W3" charset="-128"/>
        </a:defRPr>
      </a:lvl2pPr>
      <a:lvl3pPr algn="l" rtl="0" fontAlgn="base">
        <a:lnSpc>
          <a:spcPts val="4200"/>
        </a:lnSpc>
        <a:spcBef>
          <a:spcPct val="0"/>
        </a:spcBef>
        <a:spcAft>
          <a:spcPct val="0"/>
        </a:spcAft>
        <a:defRPr sz="3600" b="1">
          <a:solidFill>
            <a:schemeClr val="tx2"/>
          </a:solidFill>
          <a:latin typeface="Lucida Sans" pitchFamily="34" charset="0"/>
          <a:ea typeface="ヒラギノ角ゴ Pro W3" charset="-128"/>
        </a:defRPr>
      </a:lvl3pPr>
      <a:lvl4pPr algn="l" rtl="0" fontAlgn="base">
        <a:lnSpc>
          <a:spcPts val="4200"/>
        </a:lnSpc>
        <a:spcBef>
          <a:spcPct val="0"/>
        </a:spcBef>
        <a:spcAft>
          <a:spcPct val="0"/>
        </a:spcAft>
        <a:defRPr sz="3600" b="1">
          <a:solidFill>
            <a:schemeClr val="tx2"/>
          </a:solidFill>
          <a:latin typeface="Lucida Sans" pitchFamily="34" charset="0"/>
          <a:ea typeface="ヒラギノ角ゴ Pro W3" charset="-128"/>
        </a:defRPr>
      </a:lvl4pPr>
      <a:lvl5pPr algn="l" rtl="0" fontAlgn="base">
        <a:lnSpc>
          <a:spcPts val="4200"/>
        </a:lnSpc>
        <a:spcBef>
          <a:spcPct val="0"/>
        </a:spcBef>
        <a:spcAft>
          <a:spcPct val="0"/>
        </a:spcAft>
        <a:defRPr sz="3600" b="1">
          <a:solidFill>
            <a:schemeClr val="tx2"/>
          </a:solidFill>
          <a:latin typeface="Lucida Sans" pitchFamily="34" charset="0"/>
          <a:ea typeface="ヒラギノ角ゴ Pro W3" charset="-128"/>
        </a:defRPr>
      </a:lvl5pPr>
      <a:lvl6pPr marL="457200" algn="l" rtl="0" fontAlgn="base">
        <a:lnSpc>
          <a:spcPts val="4200"/>
        </a:lnSpc>
        <a:spcBef>
          <a:spcPct val="0"/>
        </a:spcBef>
        <a:spcAft>
          <a:spcPct val="0"/>
        </a:spcAft>
        <a:defRPr sz="3600" b="1">
          <a:solidFill>
            <a:schemeClr val="tx2"/>
          </a:solidFill>
          <a:latin typeface="Lucida Sans" pitchFamily="34" charset="0"/>
          <a:ea typeface="ヒラギノ角ゴ Pro W3" charset="-128"/>
        </a:defRPr>
      </a:lvl6pPr>
      <a:lvl7pPr marL="914400" algn="l" rtl="0" fontAlgn="base">
        <a:lnSpc>
          <a:spcPts val="4200"/>
        </a:lnSpc>
        <a:spcBef>
          <a:spcPct val="0"/>
        </a:spcBef>
        <a:spcAft>
          <a:spcPct val="0"/>
        </a:spcAft>
        <a:defRPr sz="3600" b="1">
          <a:solidFill>
            <a:schemeClr val="tx2"/>
          </a:solidFill>
          <a:latin typeface="Lucida Sans" pitchFamily="34" charset="0"/>
          <a:ea typeface="ヒラギノ角ゴ Pro W3" charset="-128"/>
        </a:defRPr>
      </a:lvl7pPr>
      <a:lvl8pPr marL="1371600" algn="l" rtl="0" fontAlgn="base">
        <a:lnSpc>
          <a:spcPts val="4200"/>
        </a:lnSpc>
        <a:spcBef>
          <a:spcPct val="0"/>
        </a:spcBef>
        <a:spcAft>
          <a:spcPct val="0"/>
        </a:spcAft>
        <a:defRPr sz="3600" b="1">
          <a:solidFill>
            <a:schemeClr val="tx2"/>
          </a:solidFill>
          <a:latin typeface="Lucida Sans" pitchFamily="34" charset="0"/>
          <a:ea typeface="ヒラギノ角ゴ Pro W3" charset="-128"/>
        </a:defRPr>
      </a:lvl8pPr>
      <a:lvl9pPr marL="1828800" algn="l" rtl="0" fontAlgn="base">
        <a:lnSpc>
          <a:spcPts val="4200"/>
        </a:lnSpc>
        <a:spcBef>
          <a:spcPct val="0"/>
        </a:spcBef>
        <a:spcAft>
          <a:spcPct val="0"/>
        </a:spcAft>
        <a:defRPr sz="3600" b="1">
          <a:solidFill>
            <a:schemeClr val="tx2"/>
          </a:solidFill>
          <a:latin typeface="Lucida Sans" pitchFamily="34" charset="0"/>
          <a:ea typeface="ヒラギノ角ゴ Pro W3" charset="-128"/>
        </a:defRPr>
      </a:lvl9pPr>
    </p:titleStyle>
    <p:bodyStyle>
      <a:lvl1pPr marL="342900" indent="-342900" algn="l" rtl="0" fontAlgn="base">
        <a:lnSpc>
          <a:spcPct val="90000"/>
        </a:lnSpc>
        <a:spcBef>
          <a:spcPct val="50000"/>
        </a:spcBef>
        <a:spcAft>
          <a:spcPct val="0"/>
        </a:spcAft>
        <a:buChar char="•"/>
        <a:defRPr sz="3200">
          <a:solidFill>
            <a:schemeClr val="tx1"/>
          </a:solidFill>
          <a:latin typeface="+mn-lt"/>
          <a:ea typeface="+mn-ea"/>
          <a:cs typeface="+mn-cs"/>
        </a:defRPr>
      </a:lvl1pPr>
      <a:lvl2pPr marL="742950" indent="-285750" algn="l" rtl="0" fontAlgn="base">
        <a:lnSpc>
          <a:spcPct val="90000"/>
        </a:lnSpc>
        <a:spcBef>
          <a:spcPct val="50000"/>
        </a:spcBef>
        <a:spcAft>
          <a:spcPct val="0"/>
        </a:spcAft>
        <a:buChar char="–"/>
        <a:defRPr sz="2800">
          <a:solidFill>
            <a:schemeClr val="tx1"/>
          </a:solidFill>
          <a:latin typeface="+mn-lt"/>
          <a:ea typeface="+mn-ea"/>
        </a:defRPr>
      </a:lvl2pPr>
      <a:lvl3pPr marL="1143000" indent="-228600" algn="l" rtl="0" fontAlgn="base">
        <a:lnSpc>
          <a:spcPct val="90000"/>
        </a:lnSpc>
        <a:spcBef>
          <a:spcPct val="50000"/>
        </a:spcBef>
        <a:spcAft>
          <a:spcPct val="0"/>
        </a:spcAft>
        <a:buChar char="•"/>
        <a:defRPr sz="2400">
          <a:solidFill>
            <a:schemeClr val="tx1"/>
          </a:solidFill>
          <a:latin typeface="+mn-lt"/>
          <a:ea typeface="+mn-ea"/>
        </a:defRPr>
      </a:lvl3pPr>
      <a:lvl4pPr marL="1600200" indent="-228600" algn="l" rtl="0" fontAlgn="base">
        <a:lnSpc>
          <a:spcPct val="90000"/>
        </a:lnSpc>
        <a:spcBef>
          <a:spcPct val="50000"/>
        </a:spcBef>
        <a:spcAft>
          <a:spcPct val="0"/>
        </a:spcAft>
        <a:buChar char="–"/>
        <a:defRPr sz="2000">
          <a:solidFill>
            <a:schemeClr val="tx1"/>
          </a:solidFill>
          <a:latin typeface="+mn-lt"/>
          <a:ea typeface="+mn-ea"/>
        </a:defRPr>
      </a:lvl4pPr>
      <a:lvl5pPr marL="2057400" indent="-228600" algn="l" rtl="0" fontAlgn="base">
        <a:lnSpc>
          <a:spcPct val="90000"/>
        </a:lnSpc>
        <a:spcBef>
          <a:spcPct val="50000"/>
        </a:spcBef>
        <a:spcAft>
          <a:spcPct val="0"/>
        </a:spcAft>
        <a:buChar char="»"/>
        <a:defRPr sz="2000">
          <a:solidFill>
            <a:schemeClr val="tx1"/>
          </a:solidFill>
          <a:latin typeface="+mn-lt"/>
          <a:ea typeface="+mn-ea"/>
        </a:defRPr>
      </a:lvl5pPr>
      <a:lvl6pPr marL="2514600" indent="-228600" algn="l" rtl="0" fontAlgn="base">
        <a:lnSpc>
          <a:spcPct val="90000"/>
        </a:lnSpc>
        <a:spcBef>
          <a:spcPct val="50000"/>
        </a:spcBef>
        <a:spcAft>
          <a:spcPct val="0"/>
        </a:spcAft>
        <a:buChar char="»"/>
        <a:defRPr sz="2000">
          <a:solidFill>
            <a:schemeClr val="tx1"/>
          </a:solidFill>
          <a:latin typeface="+mn-lt"/>
          <a:ea typeface="+mn-ea"/>
        </a:defRPr>
      </a:lvl6pPr>
      <a:lvl7pPr marL="2971800" indent="-228600" algn="l" rtl="0" fontAlgn="base">
        <a:lnSpc>
          <a:spcPct val="90000"/>
        </a:lnSpc>
        <a:spcBef>
          <a:spcPct val="50000"/>
        </a:spcBef>
        <a:spcAft>
          <a:spcPct val="0"/>
        </a:spcAft>
        <a:buChar char="»"/>
        <a:defRPr sz="2000">
          <a:solidFill>
            <a:schemeClr val="tx1"/>
          </a:solidFill>
          <a:latin typeface="+mn-lt"/>
          <a:ea typeface="+mn-ea"/>
        </a:defRPr>
      </a:lvl7pPr>
      <a:lvl8pPr marL="3429000" indent="-228600" algn="l" rtl="0" fontAlgn="base">
        <a:lnSpc>
          <a:spcPct val="90000"/>
        </a:lnSpc>
        <a:spcBef>
          <a:spcPct val="50000"/>
        </a:spcBef>
        <a:spcAft>
          <a:spcPct val="0"/>
        </a:spcAft>
        <a:buChar char="»"/>
        <a:defRPr sz="2000">
          <a:solidFill>
            <a:schemeClr val="tx1"/>
          </a:solidFill>
          <a:latin typeface="+mn-lt"/>
          <a:ea typeface="+mn-ea"/>
        </a:defRPr>
      </a:lvl8pPr>
      <a:lvl9pPr marL="3886200" indent="-228600" algn="l" rtl="0" fontAlgn="base">
        <a:lnSpc>
          <a:spcPct val="90000"/>
        </a:lnSpc>
        <a:spcBef>
          <a:spcPct val="5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bwMode="auto">
          <a:xfrm>
            <a:off x="152400" y="0"/>
            <a:ext cx="78486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7811" name="Rectangle 3"/>
          <p:cNvSpPr>
            <a:spLocks noGrp="1" noChangeArrowheads="1"/>
          </p:cNvSpPr>
          <p:nvPr>
            <p:ph type="body" idx="1"/>
          </p:nvPr>
        </p:nvSpPr>
        <p:spPr bwMode="auto">
          <a:xfrm>
            <a:off x="304800" y="1524000"/>
            <a:ext cx="8534400" cy="510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7812" name="Rectangle 4"/>
          <p:cNvSpPr>
            <a:spLocks noGrp="1" noChangeArrowheads="1"/>
          </p:cNvSpPr>
          <p:nvPr>
            <p:ph type="dt" sz="half" idx="2"/>
          </p:nvPr>
        </p:nvSpPr>
        <p:spPr bwMode="auto">
          <a:xfrm>
            <a:off x="304800" y="6477000"/>
            <a:ext cx="20574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b="1">
                <a:solidFill>
                  <a:srgbClr val="292929"/>
                </a:solidFill>
                <a:latin typeface="+mn-lt"/>
              </a:defRPr>
            </a:lvl1pPr>
          </a:lstStyle>
          <a:p>
            <a:endParaRPr lang="en-US"/>
          </a:p>
        </p:txBody>
      </p:sp>
      <p:sp>
        <p:nvSpPr>
          <p:cNvPr id="247813" name="Rectangle 5"/>
          <p:cNvSpPr>
            <a:spLocks noGrp="1" noChangeArrowheads="1"/>
          </p:cNvSpPr>
          <p:nvPr>
            <p:ph type="ftr" sz="quarter" idx="3"/>
          </p:nvPr>
        </p:nvSpPr>
        <p:spPr bwMode="auto">
          <a:xfrm>
            <a:off x="3124200" y="6477000"/>
            <a:ext cx="2895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b="1">
                <a:solidFill>
                  <a:srgbClr val="292929"/>
                </a:solidFill>
                <a:latin typeface="+mn-lt"/>
              </a:defRPr>
            </a:lvl1pPr>
          </a:lstStyle>
          <a:p>
            <a:endParaRPr lang="en-US"/>
          </a:p>
        </p:txBody>
      </p:sp>
      <p:sp>
        <p:nvSpPr>
          <p:cNvPr id="247814" name="Rectangle 6"/>
          <p:cNvSpPr>
            <a:spLocks noGrp="1" noChangeArrowheads="1"/>
          </p:cNvSpPr>
          <p:nvPr>
            <p:ph type="sldNum" sz="quarter" idx="4"/>
          </p:nvPr>
        </p:nvSpPr>
        <p:spPr bwMode="auto">
          <a:xfrm>
            <a:off x="6858000" y="6477000"/>
            <a:ext cx="19812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a:solidFill>
                  <a:srgbClr val="292929"/>
                </a:solidFill>
                <a:latin typeface="+mn-lt"/>
              </a:defRPr>
            </a:lvl1pPr>
          </a:lstStyle>
          <a:p>
            <a:fld id="{92F910A1-C334-4FE6-A30F-4095A78AD481}" type="slidenum">
              <a:rPr lang="en-US"/>
              <a:pPr/>
              <a:t>‹#›</a:t>
            </a:fld>
            <a:endParaRPr lang="en-US"/>
          </a:p>
        </p:txBody>
      </p:sp>
      <p:pic>
        <p:nvPicPr>
          <p:cNvPr id="247816" name="Picture 8" descr="top-right-logo-patch"/>
          <p:cNvPicPr>
            <a:picLocks noChangeAspect="1" noChangeArrowheads="1"/>
          </p:cNvPicPr>
          <p:nvPr/>
        </p:nvPicPr>
        <p:blipFill>
          <a:blip r:embed="rId14" cstate="print"/>
          <a:srcRect/>
          <a:stretch>
            <a:fillRect/>
          </a:stretch>
        </p:blipFill>
        <p:spPr bwMode="auto">
          <a:xfrm>
            <a:off x="7972425" y="209550"/>
            <a:ext cx="1041400" cy="841375"/>
          </a:xfrm>
          <a:prstGeom prst="rect">
            <a:avLst/>
          </a:prstGeom>
          <a:noFill/>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fontAlgn="base">
        <a:lnSpc>
          <a:spcPts val="4200"/>
        </a:lnSpc>
        <a:spcBef>
          <a:spcPct val="0"/>
        </a:spcBef>
        <a:spcAft>
          <a:spcPct val="0"/>
        </a:spcAft>
        <a:defRPr sz="3600" b="1">
          <a:solidFill>
            <a:srgbClr val="F1F1F1"/>
          </a:solidFill>
          <a:effectLst>
            <a:outerShdw blurRad="38100" dist="38100" dir="2700000" algn="tl">
              <a:srgbClr val="000000"/>
            </a:outerShdw>
          </a:effectLst>
          <a:latin typeface="+mj-lt"/>
          <a:ea typeface="+mj-ea"/>
          <a:cs typeface="+mj-cs"/>
        </a:defRPr>
      </a:lvl1pPr>
      <a:lvl2pPr algn="l" rtl="0" fontAlgn="base">
        <a:lnSpc>
          <a:spcPts val="4200"/>
        </a:lnSpc>
        <a:spcBef>
          <a:spcPct val="0"/>
        </a:spcBef>
        <a:spcAft>
          <a:spcPct val="0"/>
        </a:spcAft>
        <a:defRPr sz="3600" b="1">
          <a:solidFill>
            <a:srgbClr val="F1F1F1"/>
          </a:solidFill>
          <a:effectLst>
            <a:outerShdw blurRad="38100" dist="38100" dir="2700000" algn="tl">
              <a:srgbClr val="000000"/>
            </a:outerShdw>
          </a:effectLst>
          <a:latin typeface="Lucida Sans" pitchFamily="34" charset="0"/>
          <a:ea typeface="ヒラギノ角ゴ Pro W3" charset="-128"/>
        </a:defRPr>
      </a:lvl2pPr>
      <a:lvl3pPr algn="l" rtl="0" fontAlgn="base">
        <a:lnSpc>
          <a:spcPts val="4200"/>
        </a:lnSpc>
        <a:spcBef>
          <a:spcPct val="0"/>
        </a:spcBef>
        <a:spcAft>
          <a:spcPct val="0"/>
        </a:spcAft>
        <a:defRPr sz="3600" b="1">
          <a:solidFill>
            <a:srgbClr val="F1F1F1"/>
          </a:solidFill>
          <a:effectLst>
            <a:outerShdw blurRad="38100" dist="38100" dir="2700000" algn="tl">
              <a:srgbClr val="000000"/>
            </a:outerShdw>
          </a:effectLst>
          <a:latin typeface="Lucida Sans" pitchFamily="34" charset="0"/>
          <a:ea typeface="ヒラギノ角ゴ Pro W3" charset="-128"/>
        </a:defRPr>
      </a:lvl3pPr>
      <a:lvl4pPr algn="l" rtl="0" fontAlgn="base">
        <a:lnSpc>
          <a:spcPts val="4200"/>
        </a:lnSpc>
        <a:spcBef>
          <a:spcPct val="0"/>
        </a:spcBef>
        <a:spcAft>
          <a:spcPct val="0"/>
        </a:spcAft>
        <a:defRPr sz="3600" b="1">
          <a:solidFill>
            <a:srgbClr val="F1F1F1"/>
          </a:solidFill>
          <a:effectLst>
            <a:outerShdw blurRad="38100" dist="38100" dir="2700000" algn="tl">
              <a:srgbClr val="000000"/>
            </a:outerShdw>
          </a:effectLst>
          <a:latin typeface="Lucida Sans" pitchFamily="34" charset="0"/>
          <a:ea typeface="ヒラギノ角ゴ Pro W3" charset="-128"/>
        </a:defRPr>
      </a:lvl4pPr>
      <a:lvl5pPr algn="l" rtl="0" fontAlgn="base">
        <a:lnSpc>
          <a:spcPts val="4200"/>
        </a:lnSpc>
        <a:spcBef>
          <a:spcPct val="0"/>
        </a:spcBef>
        <a:spcAft>
          <a:spcPct val="0"/>
        </a:spcAft>
        <a:defRPr sz="3600" b="1">
          <a:solidFill>
            <a:srgbClr val="F1F1F1"/>
          </a:solidFill>
          <a:effectLst>
            <a:outerShdw blurRad="38100" dist="38100" dir="2700000" algn="tl">
              <a:srgbClr val="000000"/>
            </a:outerShdw>
          </a:effectLst>
          <a:latin typeface="Lucida Sans" pitchFamily="34" charset="0"/>
          <a:ea typeface="ヒラギノ角ゴ Pro W3" charset="-128"/>
        </a:defRPr>
      </a:lvl5pPr>
      <a:lvl6pPr marL="457200" algn="l" rtl="0" fontAlgn="base">
        <a:lnSpc>
          <a:spcPts val="4200"/>
        </a:lnSpc>
        <a:spcBef>
          <a:spcPct val="0"/>
        </a:spcBef>
        <a:spcAft>
          <a:spcPct val="0"/>
        </a:spcAft>
        <a:defRPr sz="3600" b="1">
          <a:solidFill>
            <a:srgbClr val="F1F1F1"/>
          </a:solidFill>
          <a:effectLst>
            <a:outerShdw blurRad="38100" dist="38100" dir="2700000" algn="tl">
              <a:srgbClr val="000000"/>
            </a:outerShdw>
          </a:effectLst>
          <a:latin typeface="Lucida Sans" pitchFamily="34" charset="0"/>
          <a:ea typeface="ヒラギノ角ゴ Pro W3" charset="-128"/>
        </a:defRPr>
      </a:lvl6pPr>
      <a:lvl7pPr marL="914400" algn="l" rtl="0" fontAlgn="base">
        <a:lnSpc>
          <a:spcPts val="4200"/>
        </a:lnSpc>
        <a:spcBef>
          <a:spcPct val="0"/>
        </a:spcBef>
        <a:spcAft>
          <a:spcPct val="0"/>
        </a:spcAft>
        <a:defRPr sz="3600" b="1">
          <a:solidFill>
            <a:srgbClr val="F1F1F1"/>
          </a:solidFill>
          <a:effectLst>
            <a:outerShdw blurRad="38100" dist="38100" dir="2700000" algn="tl">
              <a:srgbClr val="000000"/>
            </a:outerShdw>
          </a:effectLst>
          <a:latin typeface="Lucida Sans" pitchFamily="34" charset="0"/>
          <a:ea typeface="ヒラギノ角ゴ Pro W3" charset="-128"/>
        </a:defRPr>
      </a:lvl7pPr>
      <a:lvl8pPr marL="1371600" algn="l" rtl="0" fontAlgn="base">
        <a:lnSpc>
          <a:spcPts val="4200"/>
        </a:lnSpc>
        <a:spcBef>
          <a:spcPct val="0"/>
        </a:spcBef>
        <a:spcAft>
          <a:spcPct val="0"/>
        </a:spcAft>
        <a:defRPr sz="3600" b="1">
          <a:solidFill>
            <a:srgbClr val="F1F1F1"/>
          </a:solidFill>
          <a:effectLst>
            <a:outerShdw blurRad="38100" dist="38100" dir="2700000" algn="tl">
              <a:srgbClr val="000000"/>
            </a:outerShdw>
          </a:effectLst>
          <a:latin typeface="Lucida Sans" pitchFamily="34" charset="0"/>
          <a:ea typeface="ヒラギノ角ゴ Pro W3" charset="-128"/>
        </a:defRPr>
      </a:lvl8pPr>
      <a:lvl9pPr marL="1828800" algn="l" rtl="0" fontAlgn="base">
        <a:lnSpc>
          <a:spcPts val="4200"/>
        </a:lnSpc>
        <a:spcBef>
          <a:spcPct val="0"/>
        </a:spcBef>
        <a:spcAft>
          <a:spcPct val="0"/>
        </a:spcAft>
        <a:defRPr sz="3600" b="1">
          <a:solidFill>
            <a:srgbClr val="F1F1F1"/>
          </a:solidFill>
          <a:effectLst>
            <a:outerShdw blurRad="38100" dist="38100" dir="2700000" algn="tl">
              <a:srgbClr val="000000"/>
            </a:outerShdw>
          </a:effectLst>
          <a:latin typeface="Lucida Sans" pitchFamily="34" charset="0"/>
          <a:ea typeface="ヒラギノ角ゴ Pro W3" charset="-128"/>
        </a:defRPr>
      </a:lvl9pPr>
    </p:titleStyle>
    <p:bodyStyle>
      <a:lvl1pPr marL="342900" indent="-342900" algn="l" rtl="0" fontAlgn="base">
        <a:lnSpc>
          <a:spcPct val="90000"/>
        </a:lnSpc>
        <a:spcBef>
          <a:spcPct val="50000"/>
        </a:spcBef>
        <a:spcAft>
          <a:spcPct val="0"/>
        </a:spcAft>
        <a:buChar char="•"/>
        <a:defRPr sz="3200">
          <a:solidFill>
            <a:srgbClr val="292929"/>
          </a:solidFill>
          <a:latin typeface="+mn-lt"/>
          <a:ea typeface="+mn-ea"/>
          <a:cs typeface="+mn-cs"/>
        </a:defRPr>
      </a:lvl1pPr>
      <a:lvl2pPr marL="742950" indent="-285750" algn="l" rtl="0" fontAlgn="base">
        <a:lnSpc>
          <a:spcPct val="90000"/>
        </a:lnSpc>
        <a:spcBef>
          <a:spcPct val="50000"/>
        </a:spcBef>
        <a:spcAft>
          <a:spcPct val="0"/>
        </a:spcAft>
        <a:buChar char="–"/>
        <a:defRPr sz="2800">
          <a:solidFill>
            <a:srgbClr val="292929"/>
          </a:solidFill>
          <a:latin typeface="+mn-lt"/>
          <a:ea typeface="+mn-ea"/>
        </a:defRPr>
      </a:lvl2pPr>
      <a:lvl3pPr marL="1143000" indent="-228600" algn="l" rtl="0" fontAlgn="base">
        <a:lnSpc>
          <a:spcPct val="90000"/>
        </a:lnSpc>
        <a:spcBef>
          <a:spcPct val="50000"/>
        </a:spcBef>
        <a:spcAft>
          <a:spcPct val="0"/>
        </a:spcAft>
        <a:buChar char="•"/>
        <a:defRPr sz="2400">
          <a:solidFill>
            <a:srgbClr val="292929"/>
          </a:solidFill>
          <a:latin typeface="+mn-lt"/>
          <a:ea typeface="+mn-ea"/>
        </a:defRPr>
      </a:lvl3pPr>
      <a:lvl4pPr marL="1600200" indent="-228600" algn="l" rtl="0" fontAlgn="base">
        <a:lnSpc>
          <a:spcPct val="90000"/>
        </a:lnSpc>
        <a:spcBef>
          <a:spcPct val="50000"/>
        </a:spcBef>
        <a:spcAft>
          <a:spcPct val="0"/>
        </a:spcAft>
        <a:buChar char="–"/>
        <a:defRPr sz="2000">
          <a:solidFill>
            <a:srgbClr val="292929"/>
          </a:solidFill>
          <a:latin typeface="+mn-lt"/>
          <a:ea typeface="+mn-ea"/>
        </a:defRPr>
      </a:lvl4pPr>
      <a:lvl5pPr marL="2057400" indent="-228600" algn="l" rtl="0" fontAlgn="base">
        <a:lnSpc>
          <a:spcPct val="90000"/>
        </a:lnSpc>
        <a:spcBef>
          <a:spcPct val="50000"/>
        </a:spcBef>
        <a:spcAft>
          <a:spcPct val="0"/>
        </a:spcAft>
        <a:buChar char="»"/>
        <a:defRPr sz="2000">
          <a:solidFill>
            <a:srgbClr val="292929"/>
          </a:solidFill>
          <a:latin typeface="+mn-lt"/>
          <a:ea typeface="+mn-ea"/>
        </a:defRPr>
      </a:lvl5pPr>
      <a:lvl6pPr marL="2514600" indent="-228600" algn="l" rtl="0" fontAlgn="base">
        <a:lnSpc>
          <a:spcPct val="90000"/>
        </a:lnSpc>
        <a:spcBef>
          <a:spcPct val="50000"/>
        </a:spcBef>
        <a:spcAft>
          <a:spcPct val="0"/>
        </a:spcAft>
        <a:buChar char="»"/>
        <a:defRPr sz="2000">
          <a:solidFill>
            <a:srgbClr val="292929"/>
          </a:solidFill>
          <a:latin typeface="+mn-lt"/>
          <a:ea typeface="+mn-ea"/>
        </a:defRPr>
      </a:lvl6pPr>
      <a:lvl7pPr marL="2971800" indent="-228600" algn="l" rtl="0" fontAlgn="base">
        <a:lnSpc>
          <a:spcPct val="90000"/>
        </a:lnSpc>
        <a:spcBef>
          <a:spcPct val="50000"/>
        </a:spcBef>
        <a:spcAft>
          <a:spcPct val="0"/>
        </a:spcAft>
        <a:buChar char="»"/>
        <a:defRPr sz="2000">
          <a:solidFill>
            <a:srgbClr val="292929"/>
          </a:solidFill>
          <a:latin typeface="+mn-lt"/>
          <a:ea typeface="+mn-ea"/>
        </a:defRPr>
      </a:lvl7pPr>
      <a:lvl8pPr marL="3429000" indent="-228600" algn="l" rtl="0" fontAlgn="base">
        <a:lnSpc>
          <a:spcPct val="90000"/>
        </a:lnSpc>
        <a:spcBef>
          <a:spcPct val="50000"/>
        </a:spcBef>
        <a:spcAft>
          <a:spcPct val="0"/>
        </a:spcAft>
        <a:buChar char="»"/>
        <a:defRPr sz="2000">
          <a:solidFill>
            <a:srgbClr val="292929"/>
          </a:solidFill>
          <a:latin typeface="+mn-lt"/>
          <a:ea typeface="+mn-ea"/>
        </a:defRPr>
      </a:lvl8pPr>
      <a:lvl9pPr marL="3886200" indent="-228600" algn="l" rtl="0" fontAlgn="base">
        <a:lnSpc>
          <a:spcPct val="90000"/>
        </a:lnSpc>
        <a:spcBef>
          <a:spcPct val="50000"/>
        </a:spcBef>
        <a:spcAft>
          <a:spcPct val="0"/>
        </a:spcAft>
        <a:buChar char="»"/>
        <a:defRPr sz="2000">
          <a:solidFill>
            <a:srgbClr val="292929"/>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5.wmf"/><Relationship Id="rId4" Type="http://schemas.openxmlformats.org/officeDocument/2006/relationships/image" Target="../media/image24.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imgres?imgurl=http://z.about.com/d/sacramento/1/0/P/-/-/-/downmid_capitol.gif&amp;imgrefurl=http://sacramento.about.com/od/photos/ss/downmid.htm&amp;h=350&amp;w=350&amp;sz=77&amp;tbnid=4Gc8xtsVG8MddM::&amp;tbnh=120&amp;tbnw=120&amp;prev=/images?q=california+state+capitol&amp;hl=en&amp;usg=__0_2-G2KbSwJiZIETbd2hjR3EeZc=&amp;sa=X&amp;oi=image_result&amp;resnum=5&amp;ct=image&amp;cd=1"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381000" y="1447800"/>
            <a:ext cx="8382000" cy="1143000"/>
          </a:xfrm>
        </p:spPr>
        <p:txBody>
          <a:bodyPr/>
          <a:lstStyle/>
          <a:p>
            <a:r>
              <a:rPr lang="en-US" dirty="0"/>
              <a:t>Residential Fire Sprinkler Concerns</a:t>
            </a:r>
          </a:p>
        </p:txBody>
      </p:sp>
      <p:sp>
        <p:nvSpPr>
          <p:cNvPr id="70659" name="Rectangle 3"/>
          <p:cNvSpPr>
            <a:spLocks noGrp="1" noChangeArrowheads="1"/>
          </p:cNvSpPr>
          <p:nvPr>
            <p:ph type="subTitle" idx="1"/>
          </p:nvPr>
        </p:nvSpPr>
        <p:spPr>
          <a:xfrm>
            <a:off x="381000" y="2971800"/>
            <a:ext cx="8382000" cy="2590800"/>
          </a:xfrm>
        </p:spPr>
        <p:txBody>
          <a:bodyPr/>
          <a:lstStyle/>
          <a:p>
            <a:endParaRPr lang="en-US" sz="2800"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lstStyle/>
          <a:p>
            <a:r>
              <a:rPr lang="en-US" sz="4000"/>
              <a:t>Background </a:t>
            </a:r>
            <a:r>
              <a:rPr lang="en-US"/>
              <a:t>	</a:t>
            </a:r>
          </a:p>
        </p:txBody>
      </p:sp>
      <p:sp>
        <p:nvSpPr>
          <p:cNvPr id="323587" name="Rectangle 3"/>
          <p:cNvSpPr>
            <a:spLocks noGrp="1" noChangeArrowheads="1"/>
          </p:cNvSpPr>
          <p:nvPr>
            <p:ph type="body" sz="half" idx="1"/>
          </p:nvPr>
        </p:nvSpPr>
        <p:spPr>
          <a:xfrm>
            <a:off x="228600" y="1524000"/>
            <a:ext cx="6553200" cy="4572000"/>
          </a:xfrm>
        </p:spPr>
        <p:txBody>
          <a:bodyPr/>
          <a:lstStyle/>
          <a:p>
            <a:r>
              <a:rPr lang="en-US" sz="3000" b="1"/>
              <a:t>2010 CRC, Section R313.1-5</a:t>
            </a:r>
          </a:p>
          <a:p>
            <a:pPr>
              <a:buFontTx/>
              <a:buNone/>
            </a:pPr>
            <a:endParaRPr lang="en-US" sz="2000" b="1"/>
          </a:p>
          <a:p>
            <a:r>
              <a:rPr lang="en-US" sz="3000" b="1"/>
              <a:t>NFPA-13D</a:t>
            </a:r>
          </a:p>
          <a:p>
            <a:pPr>
              <a:buFontTx/>
              <a:buNone/>
            </a:pPr>
            <a:endParaRPr lang="en-US" sz="2000" b="1"/>
          </a:p>
          <a:p>
            <a:r>
              <a:rPr lang="en-US" sz="3000" b="1"/>
              <a:t>Domestic allowance</a:t>
            </a:r>
          </a:p>
          <a:p>
            <a:pPr>
              <a:buFontTx/>
              <a:buNone/>
            </a:pPr>
            <a:endParaRPr lang="en-US" sz="2000" b="1"/>
          </a:p>
          <a:p>
            <a:r>
              <a:rPr lang="en-US" sz="3000" b="1"/>
              <a:t>Current practice vs. new code</a:t>
            </a:r>
          </a:p>
        </p:txBody>
      </p:sp>
      <p:pic>
        <p:nvPicPr>
          <p:cNvPr id="323588" name="Picture 4"/>
          <p:cNvPicPr>
            <a:picLocks noChangeAspect="1" noChangeArrowheads="1"/>
          </p:cNvPicPr>
          <p:nvPr/>
        </p:nvPicPr>
        <p:blipFill>
          <a:blip r:embed="rId3" cstate="print"/>
          <a:srcRect l="37985" t="42722" r="41525" b="21286"/>
          <a:stretch>
            <a:fillRect/>
          </a:stretch>
        </p:blipFill>
        <p:spPr bwMode="auto">
          <a:xfrm>
            <a:off x="6629400" y="2286000"/>
            <a:ext cx="1938338" cy="2743200"/>
          </a:xfrm>
          <a:prstGeom prst="rect">
            <a:avLst/>
          </a:prstGeom>
          <a:solidFill>
            <a:schemeClr val="bg1"/>
          </a:solidFill>
          <a:ln w="9525">
            <a:solidFill>
              <a:schemeClr val="bg1"/>
            </a:solid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lstStyle/>
          <a:p>
            <a:r>
              <a:rPr lang="en-US"/>
              <a:t>Determining Meter Size</a:t>
            </a:r>
            <a:r>
              <a:rPr lang="en-US" sz="4000"/>
              <a:t> </a:t>
            </a:r>
            <a:r>
              <a:rPr lang="en-US"/>
              <a:t>	</a:t>
            </a:r>
          </a:p>
        </p:txBody>
      </p:sp>
      <p:graphicFrame>
        <p:nvGraphicFramePr>
          <p:cNvPr id="325678" name="Group 46"/>
          <p:cNvGraphicFramePr>
            <a:graphicFrameLocks noGrp="1"/>
          </p:cNvGraphicFramePr>
          <p:nvPr>
            <p:ph sz="quarter" idx="2"/>
          </p:nvPr>
        </p:nvGraphicFramePr>
        <p:xfrm>
          <a:off x="0" y="3386138"/>
          <a:ext cx="4495800" cy="1082866"/>
        </p:xfrm>
        <a:graphic>
          <a:graphicData uri="http://schemas.openxmlformats.org/drawingml/2006/table">
            <a:tbl>
              <a:tblPr/>
              <a:tblGrid>
                <a:gridCol w="1341438"/>
                <a:gridCol w="3154362"/>
              </a:tblGrid>
              <a:tr h="322263">
                <a:tc>
                  <a:txBody>
                    <a:bodyPr/>
                    <a:lstStyle/>
                    <a:p>
                      <a:pPr marL="0" marR="0" lvl="0" indent="0" algn="r" defTabSz="914400" rtl="0" eaLnBrk="1" fontAlgn="base" latinLnBrk="0" hangingPunct="1">
                        <a:lnSpc>
                          <a:spcPct val="90000"/>
                        </a:lnSpc>
                        <a:spcBef>
                          <a:spcPct val="50000"/>
                        </a:spcBef>
                        <a:spcAft>
                          <a:spcPct val="0"/>
                        </a:spcAft>
                        <a:buClrTx/>
                        <a:buSzTx/>
                        <a:buFontTx/>
                        <a:buNone/>
                        <a:tabLst/>
                      </a:pPr>
                      <a:r>
                        <a:rPr kumimoji="0" lang="en-US" sz="1800" b="0" i="0" u="none" strike="noStrike" cap="none" normalizeH="0" baseline="0" smtClean="0">
                          <a:ln>
                            <a:noFill/>
                          </a:ln>
                          <a:solidFill>
                            <a:schemeClr val="tx1"/>
                          </a:solidFill>
                          <a:effectLst/>
                          <a:latin typeface="Lucida Sans" pitchFamily="34" charset="0"/>
                          <a:ea typeface="ヒラギノ角ゴ Pro W3" charset="-128"/>
                        </a:rPr>
                        <a:t>82 gpm</a:t>
                      </a:r>
                    </a:p>
                  </a:txBody>
                  <a:tcPr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50000"/>
                        </a:spcBef>
                        <a:spcAft>
                          <a:spcPct val="0"/>
                        </a:spcAft>
                        <a:buClrTx/>
                        <a:buSzTx/>
                        <a:buFontTx/>
                        <a:buNone/>
                        <a:tabLst/>
                      </a:pPr>
                      <a:r>
                        <a:rPr kumimoji="0" lang="en-US" sz="1800" b="0" i="0" u="none" strike="noStrike" cap="none" normalizeH="0" baseline="0" smtClean="0">
                          <a:ln>
                            <a:noFill/>
                          </a:ln>
                          <a:solidFill>
                            <a:schemeClr val="tx1"/>
                          </a:solidFill>
                          <a:effectLst/>
                          <a:latin typeface="Lucida Sans" pitchFamily="34" charset="0"/>
                          <a:ea typeface="ヒラギノ角ゴ Pro W3" charset="-128"/>
                        </a:rPr>
                        <a:t>(FF = 4 heads @ 20.5 pm)</a:t>
                      </a:r>
                    </a:p>
                  </a:txBody>
                  <a:tcPr anchor="ctr" horzOverflow="overflow">
                    <a:lnL>
                      <a:noFill/>
                    </a:lnL>
                    <a:lnR cap="flat">
                      <a:noFill/>
                    </a:lnR>
                    <a:lnT cap="flat">
                      <a:noFill/>
                    </a:lnT>
                    <a:lnB>
                      <a:noFill/>
                    </a:lnB>
                    <a:lnTlToBr>
                      <a:noFill/>
                    </a:lnTlToBr>
                    <a:lnBlToTr>
                      <a:noFill/>
                    </a:lnBlToTr>
                    <a:noFill/>
                  </a:tcPr>
                </a:tc>
              </a:tr>
              <a:tr h="366713">
                <a:tc>
                  <a:txBody>
                    <a:bodyPr/>
                    <a:lstStyle/>
                    <a:p>
                      <a:pPr marL="0" marR="0" lvl="0" indent="0" algn="r" defTabSz="914400" rtl="0" eaLnBrk="1" fontAlgn="base" latinLnBrk="0" hangingPunct="1">
                        <a:lnSpc>
                          <a:spcPct val="90000"/>
                        </a:lnSpc>
                        <a:spcBef>
                          <a:spcPct val="50000"/>
                        </a:spcBef>
                        <a:spcAft>
                          <a:spcPct val="0"/>
                        </a:spcAft>
                        <a:buClrTx/>
                        <a:buSzTx/>
                        <a:buFontTx/>
                        <a:buNone/>
                        <a:tabLst/>
                      </a:pPr>
                      <a:r>
                        <a:rPr kumimoji="0" lang="en-US" sz="1800" b="0" i="0" u="none" strike="noStrike" cap="none" normalizeH="0" baseline="0" smtClean="0">
                          <a:ln>
                            <a:noFill/>
                          </a:ln>
                          <a:solidFill>
                            <a:schemeClr val="tx1"/>
                          </a:solidFill>
                          <a:effectLst/>
                          <a:latin typeface="Lucida Sans" pitchFamily="34" charset="0"/>
                          <a:ea typeface="ヒラギノ角ゴ Pro W3" charset="-128"/>
                        </a:rPr>
                        <a:t>+ 20 gpm</a:t>
                      </a:r>
                    </a:p>
                  </a:txBody>
                  <a:tcPr anchor="ct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50000"/>
                        </a:spcBef>
                        <a:spcAft>
                          <a:spcPct val="0"/>
                        </a:spcAft>
                        <a:buClrTx/>
                        <a:buSzTx/>
                        <a:buFontTx/>
                        <a:buNone/>
                        <a:tabLst/>
                      </a:pPr>
                      <a:r>
                        <a:rPr kumimoji="0" lang="en-US" sz="1800" b="0" i="0" u="none" strike="noStrike" cap="none" normalizeH="0" baseline="0" smtClean="0">
                          <a:ln>
                            <a:noFill/>
                          </a:ln>
                          <a:solidFill>
                            <a:schemeClr val="tx1"/>
                          </a:solidFill>
                          <a:effectLst/>
                          <a:latin typeface="Lucida Sans" pitchFamily="34" charset="0"/>
                          <a:ea typeface="ヒラギノ角ゴ Pro W3" charset="-128"/>
                        </a:rPr>
                        <a:t>(Peak Domestic)</a:t>
                      </a:r>
                    </a:p>
                  </a:txBody>
                  <a:tcPr anchor="ct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377825">
                <a:tc>
                  <a:txBody>
                    <a:bodyPr/>
                    <a:lstStyle/>
                    <a:p>
                      <a:pPr marL="0" marR="0" lvl="0" indent="0" algn="r" defTabSz="914400" rtl="0" eaLnBrk="1" fontAlgn="base" latinLnBrk="0" hangingPunct="1">
                        <a:lnSpc>
                          <a:spcPct val="90000"/>
                        </a:lnSpc>
                        <a:spcBef>
                          <a:spcPct val="50000"/>
                        </a:spcBef>
                        <a:spcAft>
                          <a:spcPct val="0"/>
                        </a:spcAft>
                        <a:buClrTx/>
                        <a:buSzTx/>
                        <a:buFontTx/>
                        <a:buNone/>
                        <a:tabLst/>
                      </a:pPr>
                      <a:r>
                        <a:rPr kumimoji="0" lang="en-US" sz="1800" b="1" i="0" u="none" strike="noStrike" cap="none" normalizeH="0" baseline="0" smtClean="0">
                          <a:ln>
                            <a:noFill/>
                          </a:ln>
                          <a:solidFill>
                            <a:schemeClr val="tx1"/>
                          </a:solidFill>
                          <a:effectLst/>
                          <a:latin typeface="Lucida Sans" pitchFamily="34" charset="0"/>
                          <a:ea typeface="ヒラギノ角ゴ Pro W3" charset="-128"/>
                        </a:rPr>
                        <a:t>102 gpm</a:t>
                      </a:r>
                    </a:p>
                  </a:txBody>
                  <a:tcPr anchor="ctr"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Lucida Sans" pitchFamily="34" charset="0"/>
                          <a:ea typeface="ヒラギノ角ゴ Pro W3" charset="-128"/>
                          <a:sym typeface="Wingdings" pitchFamily="2" charset="2"/>
                        </a:rPr>
                        <a:t>  </a:t>
                      </a:r>
                      <a:r>
                        <a:rPr kumimoji="0" lang="en-US" sz="1800" b="1" i="0" u="none" strike="noStrike" cap="none" normalizeH="0" baseline="0" smtClean="0">
                          <a:ln>
                            <a:noFill/>
                          </a:ln>
                          <a:solidFill>
                            <a:schemeClr val="accent2"/>
                          </a:solidFill>
                          <a:effectLst/>
                          <a:latin typeface="Lucida Sans" pitchFamily="34" charset="0"/>
                          <a:ea typeface="ヒラギノ角ゴ Pro W3" charset="-128"/>
                          <a:sym typeface="Wingdings" pitchFamily="2" charset="2"/>
                        </a:rPr>
                        <a:t> 2” meter</a:t>
                      </a:r>
                      <a:endParaRPr kumimoji="0" lang="en-US" sz="1800" b="1" i="0" u="none" strike="noStrike" cap="none" normalizeH="0" baseline="0" smtClean="0">
                        <a:ln>
                          <a:noFill/>
                        </a:ln>
                        <a:solidFill>
                          <a:schemeClr val="accent2"/>
                        </a:solidFill>
                        <a:effectLst/>
                        <a:latin typeface="Lucida Sans" pitchFamily="34" charset="0"/>
                        <a:ea typeface="ヒラギノ角ゴ Pro W3" charset="-128"/>
                      </a:endParaRPr>
                    </a:p>
                  </a:txBody>
                  <a:tcPr anchor="ctr"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graphicFrame>
        <p:nvGraphicFramePr>
          <p:cNvPr id="325680" name="Group 48"/>
          <p:cNvGraphicFramePr>
            <a:graphicFrameLocks noGrp="1"/>
          </p:cNvGraphicFramePr>
          <p:nvPr/>
        </p:nvGraphicFramePr>
        <p:xfrm>
          <a:off x="4572000" y="3344863"/>
          <a:ext cx="4572000" cy="1117601"/>
        </p:xfrm>
        <a:graphic>
          <a:graphicData uri="http://schemas.openxmlformats.org/drawingml/2006/table">
            <a:tbl>
              <a:tblPr/>
              <a:tblGrid>
                <a:gridCol w="1363663"/>
                <a:gridCol w="3208337"/>
              </a:tblGrid>
              <a:tr h="392113">
                <a:tc>
                  <a:txBody>
                    <a:bodyPr/>
                    <a:lstStyle/>
                    <a:p>
                      <a:pPr marL="0" marR="0" lvl="0" indent="0" algn="r" defTabSz="914400" rtl="0" eaLnBrk="1" fontAlgn="base" latinLnBrk="0" hangingPunct="1">
                        <a:lnSpc>
                          <a:spcPct val="90000"/>
                        </a:lnSpc>
                        <a:spcBef>
                          <a:spcPct val="50000"/>
                        </a:spcBef>
                        <a:spcAft>
                          <a:spcPct val="0"/>
                        </a:spcAft>
                        <a:buClrTx/>
                        <a:buSzTx/>
                        <a:buFontTx/>
                        <a:buNone/>
                        <a:tabLst/>
                      </a:pPr>
                      <a:r>
                        <a:rPr kumimoji="0" lang="en-US" sz="1800" b="0" i="0" u="none" strike="noStrike" cap="none" normalizeH="0" baseline="0" smtClean="0">
                          <a:ln>
                            <a:noFill/>
                          </a:ln>
                          <a:solidFill>
                            <a:schemeClr val="tx1"/>
                          </a:solidFill>
                          <a:effectLst/>
                          <a:latin typeface="Lucida Sans" pitchFamily="34" charset="0"/>
                          <a:ea typeface="ヒラギノ角ゴ Pro W3" charset="-128"/>
                        </a:rPr>
                        <a:t>82 gpm</a:t>
                      </a:r>
                    </a:p>
                  </a:txBody>
                  <a:tcPr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50000"/>
                        </a:spcBef>
                        <a:spcAft>
                          <a:spcPct val="0"/>
                        </a:spcAft>
                        <a:buClrTx/>
                        <a:buSzTx/>
                        <a:buFontTx/>
                        <a:buNone/>
                        <a:tabLst/>
                      </a:pPr>
                      <a:r>
                        <a:rPr kumimoji="0" lang="en-US" sz="1800" b="0" i="0" u="none" strike="noStrike" cap="none" normalizeH="0" baseline="0" smtClean="0">
                          <a:ln>
                            <a:noFill/>
                          </a:ln>
                          <a:solidFill>
                            <a:schemeClr val="tx1"/>
                          </a:solidFill>
                          <a:effectLst/>
                          <a:latin typeface="Lucida Sans" pitchFamily="34" charset="0"/>
                          <a:ea typeface="ヒラギノ角ゴ Pro W3" charset="-128"/>
                        </a:rPr>
                        <a:t>(FF = 4 heads @ 20.5 gpm)</a:t>
                      </a:r>
                    </a:p>
                  </a:txBody>
                  <a:tcPr anchor="ctr" horzOverflow="overflow">
                    <a:lnL>
                      <a:noFill/>
                    </a:lnL>
                    <a:lnR cap="flat">
                      <a:noFill/>
                    </a:lnR>
                    <a:lnT cap="flat">
                      <a:noFill/>
                    </a:lnT>
                    <a:lnB>
                      <a:noFill/>
                    </a:lnB>
                    <a:lnTlToBr>
                      <a:noFill/>
                    </a:lnTlToBr>
                    <a:lnBlToTr>
                      <a:noFill/>
                    </a:lnBlToTr>
                    <a:noFill/>
                  </a:tcPr>
                </a:tc>
              </a:tr>
              <a:tr h="360363">
                <a:tc>
                  <a:txBody>
                    <a:bodyPr/>
                    <a:lstStyle/>
                    <a:p>
                      <a:pPr marL="0" marR="0" lvl="0" indent="0" algn="r" defTabSz="914400" rtl="0" eaLnBrk="1" fontAlgn="base" latinLnBrk="0" hangingPunct="1">
                        <a:lnSpc>
                          <a:spcPct val="90000"/>
                        </a:lnSpc>
                        <a:spcBef>
                          <a:spcPct val="50000"/>
                        </a:spcBef>
                        <a:spcAft>
                          <a:spcPct val="0"/>
                        </a:spcAft>
                        <a:buClrTx/>
                        <a:buSzTx/>
                        <a:buFontTx/>
                        <a:buNone/>
                        <a:tabLst/>
                      </a:pPr>
                      <a:r>
                        <a:rPr kumimoji="0" lang="en-US" sz="1800" b="0" i="0" u="none" strike="noStrike" cap="none" normalizeH="0" baseline="0" smtClean="0">
                          <a:ln>
                            <a:noFill/>
                          </a:ln>
                          <a:solidFill>
                            <a:schemeClr val="tx1"/>
                          </a:solidFill>
                          <a:effectLst/>
                          <a:latin typeface="Lucida Sans" pitchFamily="34" charset="0"/>
                          <a:ea typeface="ヒラギノ角ゴ Pro W3" charset="-128"/>
                        </a:rPr>
                        <a:t>+ 5 gpm</a:t>
                      </a:r>
                    </a:p>
                  </a:txBody>
                  <a:tcPr anchor="ct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50000"/>
                        </a:spcBef>
                        <a:spcAft>
                          <a:spcPct val="0"/>
                        </a:spcAft>
                        <a:buClrTx/>
                        <a:buSzTx/>
                        <a:buFontTx/>
                        <a:buNone/>
                        <a:tabLst/>
                      </a:pPr>
                      <a:r>
                        <a:rPr kumimoji="0" lang="en-US" sz="1800" b="0" i="0" u="none" strike="noStrike" cap="none" normalizeH="0" baseline="0" smtClean="0">
                          <a:ln>
                            <a:noFill/>
                          </a:ln>
                          <a:solidFill>
                            <a:schemeClr val="tx1"/>
                          </a:solidFill>
                          <a:effectLst/>
                          <a:latin typeface="Lucida Sans" pitchFamily="34" charset="0"/>
                          <a:ea typeface="ヒラギノ角ゴ Pro W3" charset="-128"/>
                        </a:rPr>
                        <a:t>(Domestic Allowance)</a:t>
                      </a:r>
                    </a:p>
                  </a:txBody>
                  <a:tcPr anchor="ct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r" defTabSz="914400" rtl="0" eaLnBrk="1" fontAlgn="base" latinLnBrk="0" hangingPunct="1">
                        <a:lnSpc>
                          <a:spcPct val="90000"/>
                        </a:lnSpc>
                        <a:spcBef>
                          <a:spcPct val="50000"/>
                        </a:spcBef>
                        <a:spcAft>
                          <a:spcPct val="0"/>
                        </a:spcAft>
                        <a:buClrTx/>
                        <a:buSzTx/>
                        <a:buFontTx/>
                        <a:buNone/>
                        <a:tabLst/>
                      </a:pPr>
                      <a:r>
                        <a:rPr kumimoji="0" lang="en-US" sz="1800" b="1" i="0" u="none" strike="noStrike" cap="none" normalizeH="0" baseline="0" smtClean="0">
                          <a:ln>
                            <a:noFill/>
                          </a:ln>
                          <a:solidFill>
                            <a:schemeClr val="tx1"/>
                          </a:solidFill>
                          <a:effectLst/>
                          <a:latin typeface="Lucida Sans" pitchFamily="34" charset="0"/>
                          <a:ea typeface="ヒラギノ角ゴ Pro W3" charset="-128"/>
                        </a:rPr>
                        <a:t>87 gpm</a:t>
                      </a:r>
                    </a:p>
                  </a:txBody>
                  <a:tcPr anchor="ctr"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Lucida Sans" pitchFamily="34" charset="0"/>
                          <a:ea typeface="ヒラギノ角ゴ Pro W3" charset="-128"/>
                          <a:sym typeface="Wingdings" pitchFamily="2" charset="2"/>
                        </a:rPr>
                        <a:t>  </a:t>
                      </a:r>
                      <a:r>
                        <a:rPr kumimoji="0" lang="en-US" sz="1800" b="1" i="0" u="none" strike="noStrike" cap="none" normalizeH="0" baseline="0" smtClean="0">
                          <a:ln>
                            <a:noFill/>
                          </a:ln>
                          <a:solidFill>
                            <a:schemeClr val="accent2"/>
                          </a:solidFill>
                          <a:effectLst/>
                          <a:latin typeface="Lucida Sans" pitchFamily="34" charset="0"/>
                          <a:ea typeface="ヒラギノ角ゴ Pro W3" charset="-128"/>
                          <a:sym typeface="Wingdings" pitchFamily="2" charset="2"/>
                        </a:rPr>
                        <a:t> 1.5” meter</a:t>
                      </a:r>
                      <a:endParaRPr kumimoji="0" lang="en-US" sz="1800" b="1" i="0" u="none" strike="noStrike" cap="none" normalizeH="0" baseline="0" smtClean="0">
                        <a:ln>
                          <a:noFill/>
                        </a:ln>
                        <a:solidFill>
                          <a:schemeClr val="accent2"/>
                        </a:solidFill>
                        <a:effectLst/>
                        <a:latin typeface="Lucida Sans" pitchFamily="34" charset="0"/>
                        <a:ea typeface="ヒラギノ角ゴ Pro W3" charset="-128"/>
                      </a:endParaRPr>
                    </a:p>
                  </a:txBody>
                  <a:tcPr anchor="ctr"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
        <p:nvSpPr>
          <p:cNvPr id="325673" name="Text Box 41"/>
          <p:cNvSpPr txBox="1">
            <a:spLocks noChangeArrowheads="1"/>
          </p:cNvSpPr>
          <p:nvPr/>
        </p:nvSpPr>
        <p:spPr bwMode="auto">
          <a:xfrm>
            <a:off x="315913" y="1698625"/>
            <a:ext cx="4191000" cy="1614488"/>
          </a:xfrm>
          <a:prstGeom prst="rect">
            <a:avLst/>
          </a:prstGeom>
          <a:noFill/>
          <a:ln w="9525">
            <a:noFill/>
            <a:miter lim="800000"/>
            <a:headEnd/>
            <a:tailEnd/>
          </a:ln>
          <a:effectLst/>
        </p:spPr>
        <p:txBody>
          <a:bodyPr>
            <a:spAutoFit/>
          </a:bodyPr>
          <a:lstStyle/>
          <a:p>
            <a:pPr algn="ctr"/>
            <a:r>
              <a:rPr lang="en-US" sz="2800" b="1" u="sng"/>
              <a:t>Current Practice</a:t>
            </a:r>
            <a:r>
              <a:rPr lang="en-US"/>
              <a:t> </a:t>
            </a:r>
            <a:endParaRPr lang="en-US" sz="800"/>
          </a:p>
          <a:p>
            <a:pPr algn="ctr"/>
            <a:r>
              <a:rPr lang="en-US"/>
              <a:t>Fire Flow plus Total Peak Domestic Flow</a:t>
            </a:r>
          </a:p>
          <a:p>
            <a:endParaRPr lang="en-US"/>
          </a:p>
        </p:txBody>
      </p:sp>
      <p:sp>
        <p:nvSpPr>
          <p:cNvPr id="325675" name="Text Box 43"/>
          <p:cNvSpPr txBox="1">
            <a:spLocks noChangeArrowheads="1"/>
          </p:cNvSpPr>
          <p:nvPr/>
        </p:nvSpPr>
        <p:spPr bwMode="auto">
          <a:xfrm>
            <a:off x="5029200" y="1684338"/>
            <a:ext cx="3657600" cy="1797050"/>
          </a:xfrm>
          <a:prstGeom prst="rect">
            <a:avLst/>
          </a:prstGeom>
          <a:noFill/>
          <a:ln w="9525">
            <a:noFill/>
            <a:miter lim="800000"/>
            <a:headEnd/>
            <a:tailEnd/>
          </a:ln>
          <a:effectLst/>
        </p:spPr>
        <p:txBody>
          <a:bodyPr>
            <a:spAutoFit/>
          </a:bodyPr>
          <a:lstStyle/>
          <a:p>
            <a:r>
              <a:rPr lang="en-US"/>
              <a:t>	</a:t>
            </a:r>
            <a:r>
              <a:rPr lang="en-US" sz="2800" b="1" u="sng"/>
              <a:t>New Code</a:t>
            </a:r>
          </a:p>
          <a:p>
            <a:pPr algn="ctr"/>
            <a:r>
              <a:rPr lang="en-US"/>
              <a:t>Fire Flow plus 5 gpm Domestic Allowance</a:t>
            </a:r>
          </a:p>
          <a:p>
            <a:pPr>
              <a:spcBef>
                <a:spcPct val="50000"/>
              </a:spcBef>
            </a:pPr>
            <a:endParaRPr lang="en-US"/>
          </a:p>
        </p:txBody>
      </p:sp>
      <p:sp>
        <p:nvSpPr>
          <p:cNvPr id="325683" name="Line 51"/>
          <p:cNvSpPr>
            <a:spLocks noChangeShapeType="1"/>
          </p:cNvSpPr>
          <p:nvPr/>
        </p:nvSpPr>
        <p:spPr bwMode="auto">
          <a:xfrm>
            <a:off x="0" y="2205038"/>
            <a:ext cx="9144000" cy="0"/>
          </a:xfrm>
          <a:prstGeom prst="line">
            <a:avLst/>
          </a:prstGeom>
          <a:no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p:txBody>
          <a:bodyPr/>
          <a:lstStyle/>
          <a:p>
            <a:r>
              <a:rPr lang="en-US" sz="4000"/>
              <a:t>EBMUD Meter Sizing Study</a:t>
            </a:r>
          </a:p>
        </p:txBody>
      </p:sp>
      <p:sp>
        <p:nvSpPr>
          <p:cNvPr id="327683" name="Rectangle 3"/>
          <p:cNvSpPr>
            <a:spLocks noGrp="1" noChangeArrowheads="1"/>
          </p:cNvSpPr>
          <p:nvPr>
            <p:ph type="body" sz="half" idx="1"/>
          </p:nvPr>
        </p:nvSpPr>
        <p:spPr>
          <a:xfrm>
            <a:off x="5029200" y="1622425"/>
            <a:ext cx="3875088" cy="4572000"/>
          </a:xfrm>
        </p:spPr>
        <p:txBody>
          <a:bodyPr/>
          <a:lstStyle/>
          <a:p>
            <a:r>
              <a:rPr lang="en-US" sz="3000" b="1"/>
              <a:t>Research</a:t>
            </a:r>
          </a:p>
          <a:p>
            <a:pPr>
              <a:buFontTx/>
              <a:buNone/>
            </a:pPr>
            <a:endParaRPr lang="en-US" sz="1800" b="1"/>
          </a:p>
          <a:p>
            <a:r>
              <a:rPr lang="en-US" sz="3000" b="1"/>
              <a:t>Hydraulics</a:t>
            </a:r>
          </a:p>
          <a:p>
            <a:pPr>
              <a:buFontTx/>
              <a:buNone/>
            </a:pPr>
            <a:endParaRPr lang="en-US" sz="1800" b="1"/>
          </a:p>
          <a:p>
            <a:r>
              <a:rPr lang="en-US" sz="3000" b="1"/>
              <a:t>Surveys</a:t>
            </a:r>
          </a:p>
          <a:p>
            <a:pPr>
              <a:buFontTx/>
              <a:buNone/>
            </a:pPr>
            <a:endParaRPr lang="en-US" sz="1800" b="1"/>
          </a:p>
          <a:p>
            <a:r>
              <a:rPr lang="en-US" sz="3000" b="1"/>
              <a:t>Cost</a:t>
            </a:r>
          </a:p>
        </p:txBody>
      </p:sp>
      <p:pic>
        <p:nvPicPr>
          <p:cNvPr id="327685" name="Picture 5"/>
          <p:cNvPicPr>
            <a:picLocks noChangeAspect="1" noChangeArrowheads="1"/>
          </p:cNvPicPr>
          <p:nvPr/>
        </p:nvPicPr>
        <p:blipFill>
          <a:blip r:embed="rId3" cstate="print"/>
          <a:srcRect/>
          <a:stretch>
            <a:fillRect/>
          </a:stretch>
        </p:blipFill>
        <p:spPr bwMode="auto">
          <a:xfrm>
            <a:off x="542925" y="1447800"/>
            <a:ext cx="3724275" cy="5295900"/>
          </a:xfrm>
          <a:prstGeom prst="rect">
            <a:avLst/>
          </a:prstGeom>
          <a:noFill/>
          <a:ln w="38100" cmpd="dbl">
            <a:solidFill>
              <a:schemeClr val="bg2"/>
            </a:solid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p:txBody>
          <a:bodyPr/>
          <a:lstStyle/>
          <a:p>
            <a:r>
              <a:rPr lang="en-US" sz="4000"/>
              <a:t>Research – Domestic Allowance </a:t>
            </a:r>
            <a:r>
              <a:rPr lang="en-US"/>
              <a:t>	</a:t>
            </a:r>
          </a:p>
        </p:txBody>
      </p:sp>
      <p:sp>
        <p:nvSpPr>
          <p:cNvPr id="331779" name="Rectangle 3"/>
          <p:cNvSpPr>
            <a:spLocks noGrp="1" noChangeArrowheads="1"/>
          </p:cNvSpPr>
          <p:nvPr>
            <p:ph type="body" sz="half" idx="1"/>
          </p:nvPr>
        </p:nvSpPr>
        <p:spPr>
          <a:xfrm>
            <a:off x="228600" y="1524000"/>
            <a:ext cx="6553200" cy="4572000"/>
          </a:xfrm>
        </p:spPr>
        <p:txBody>
          <a:bodyPr/>
          <a:lstStyle/>
          <a:p>
            <a:r>
              <a:rPr lang="en-US" sz="3000"/>
              <a:t>Toilet –    4 gpm</a:t>
            </a:r>
          </a:p>
          <a:p>
            <a:r>
              <a:rPr lang="en-US" sz="3000"/>
              <a:t>Sink –      2 gpm</a:t>
            </a:r>
          </a:p>
          <a:p>
            <a:r>
              <a:rPr lang="en-US" sz="3000"/>
              <a:t>Shower – 3 gpm</a:t>
            </a:r>
          </a:p>
          <a:p>
            <a:r>
              <a:rPr lang="en-US" sz="3000"/>
              <a:t>Washing machine – 4 gpm</a:t>
            </a:r>
          </a:p>
          <a:p>
            <a:r>
              <a:rPr lang="en-US" sz="3000"/>
              <a:t>Dishwasher – 3 gpm</a:t>
            </a:r>
          </a:p>
          <a:p>
            <a:r>
              <a:rPr lang="en-US" sz="3000"/>
              <a:t>Irrigation –    10-15 gpm</a:t>
            </a:r>
          </a:p>
          <a:p>
            <a:endParaRPr lang="en-US" sz="3000" b="1"/>
          </a:p>
        </p:txBody>
      </p:sp>
      <p:pic>
        <p:nvPicPr>
          <p:cNvPr id="331781" name="Picture 5" descr="normal_ToiletPlanter"/>
          <p:cNvPicPr>
            <a:picLocks noChangeAspect="1" noChangeArrowheads="1"/>
          </p:cNvPicPr>
          <p:nvPr/>
        </p:nvPicPr>
        <p:blipFill>
          <a:blip r:embed="rId3" cstate="print"/>
          <a:srcRect/>
          <a:stretch>
            <a:fillRect/>
          </a:stretch>
        </p:blipFill>
        <p:spPr bwMode="auto">
          <a:xfrm>
            <a:off x="6019800" y="1752600"/>
            <a:ext cx="2747963" cy="3581400"/>
          </a:xfrm>
          <a:prstGeom prst="rect">
            <a:avLst/>
          </a:prstGeom>
          <a:noFill/>
          <a:ln w="38100" cmpd="dbl">
            <a:solidFill>
              <a:schemeClr val="bg2"/>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p:txBody>
          <a:bodyPr/>
          <a:lstStyle/>
          <a:p>
            <a:r>
              <a:rPr lang="en-US" sz="4000"/>
              <a:t>Research – Domestic Allowance </a:t>
            </a:r>
            <a:r>
              <a:rPr lang="en-US"/>
              <a:t>	</a:t>
            </a:r>
          </a:p>
        </p:txBody>
      </p:sp>
      <p:pic>
        <p:nvPicPr>
          <p:cNvPr id="333832" name="Picture 8"/>
          <p:cNvPicPr>
            <a:picLocks noChangeAspect="1" noChangeArrowheads="1"/>
          </p:cNvPicPr>
          <p:nvPr/>
        </p:nvPicPr>
        <p:blipFill>
          <a:blip r:embed="rId3" cstate="print"/>
          <a:srcRect/>
          <a:stretch>
            <a:fillRect/>
          </a:stretch>
        </p:blipFill>
        <p:spPr bwMode="auto">
          <a:xfrm>
            <a:off x="457200" y="1524000"/>
            <a:ext cx="6324600" cy="4405313"/>
          </a:xfrm>
          <a:prstGeom prst="rect">
            <a:avLst/>
          </a:prstGeom>
          <a:noFill/>
          <a:ln w="9525">
            <a:noFill/>
            <a:miter lim="800000"/>
            <a:headEnd/>
            <a:tailEnd/>
          </a:ln>
          <a:effectLst/>
        </p:spPr>
      </p:pic>
      <p:sp>
        <p:nvSpPr>
          <p:cNvPr id="333833" name="Rectangle 9"/>
          <p:cNvSpPr>
            <a:spLocks noChangeArrowheads="1"/>
          </p:cNvSpPr>
          <p:nvPr/>
        </p:nvSpPr>
        <p:spPr bwMode="auto">
          <a:xfrm>
            <a:off x="762000" y="6019800"/>
            <a:ext cx="4440238" cy="396875"/>
          </a:xfrm>
          <a:prstGeom prst="rect">
            <a:avLst/>
          </a:prstGeom>
          <a:noFill/>
          <a:ln w="9525">
            <a:noFill/>
            <a:miter lim="800000"/>
            <a:headEnd/>
            <a:tailEnd/>
          </a:ln>
          <a:effectLst/>
        </p:spPr>
        <p:txBody>
          <a:bodyPr wrap="none" anchor="ctr">
            <a:spAutoFit/>
          </a:bodyPr>
          <a:lstStyle/>
          <a:p>
            <a:r>
              <a:rPr lang="en-US" sz="1000"/>
              <a:t>American Water Works Association Research Foundation sponsored study: </a:t>
            </a:r>
          </a:p>
          <a:p>
            <a:r>
              <a:rPr lang="en-US" sz="1000"/>
              <a:t>Residential End Uses of Water, Report No. 90781, 1999 </a:t>
            </a:r>
          </a:p>
        </p:txBody>
      </p:sp>
      <p:sp>
        <p:nvSpPr>
          <p:cNvPr id="333834" name="Line 10"/>
          <p:cNvSpPr>
            <a:spLocks noChangeShapeType="1"/>
          </p:cNvSpPr>
          <p:nvPr/>
        </p:nvSpPr>
        <p:spPr bwMode="auto">
          <a:xfrm flipV="1">
            <a:off x="1752600" y="2286000"/>
            <a:ext cx="2514600" cy="609600"/>
          </a:xfrm>
          <a:prstGeom prst="line">
            <a:avLst/>
          </a:prstGeom>
          <a:noFill/>
          <a:ln w="9525">
            <a:solidFill>
              <a:srgbClr val="FF0000"/>
            </a:solidFill>
            <a:round/>
            <a:headEnd type="triangle" w="med" len="med"/>
            <a:tailEnd/>
          </a:ln>
          <a:effectLst/>
        </p:spPr>
        <p:txBody>
          <a:bodyPr/>
          <a:lstStyle/>
          <a:p>
            <a:endParaRPr lang="en-US"/>
          </a:p>
        </p:txBody>
      </p:sp>
      <p:sp>
        <p:nvSpPr>
          <p:cNvPr id="333835" name="AutoShape 11"/>
          <p:cNvSpPr>
            <a:spLocks/>
          </p:cNvSpPr>
          <p:nvPr/>
        </p:nvSpPr>
        <p:spPr bwMode="auto">
          <a:xfrm rot="16200000">
            <a:off x="1563688" y="2546350"/>
            <a:ext cx="228600" cy="920750"/>
          </a:xfrm>
          <a:prstGeom prst="rightBrace">
            <a:avLst>
              <a:gd name="adj1" fmla="val 33565"/>
              <a:gd name="adj2" fmla="val 50833"/>
            </a:avLst>
          </a:prstGeom>
          <a:noFill/>
          <a:ln w="9525">
            <a:solidFill>
              <a:srgbClr val="FF0000"/>
            </a:solidFill>
            <a:round/>
            <a:headEnd/>
            <a:tailEnd/>
          </a:ln>
          <a:effectLst/>
        </p:spPr>
        <p:txBody>
          <a:bodyPr wrap="none" anchor="ctr"/>
          <a:lstStyle/>
          <a:p>
            <a:endParaRPr lang="en-US"/>
          </a:p>
        </p:txBody>
      </p:sp>
      <p:sp>
        <p:nvSpPr>
          <p:cNvPr id="333836" name="Rectangle 12"/>
          <p:cNvSpPr>
            <a:spLocks noGrp="1" noChangeArrowheads="1"/>
          </p:cNvSpPr>
          <p:nvPr>
            <p:ph type="body" sz="half" idx="1"/>
          </p:nvPr>
        </p:nvSpPr>
        <p:spPr>
          <a:xfrm>
            <a:off x="4114800" y="1487488"/>
            <a:ext cx="4816475" cy="2103437"/>
          </a:xfrm>
          <a:noFill/>
          <a:ln/>
        </p:spPr>
        <p:txBody>
          <a:bodyPr anchor="t"/>
          <a:lstStyle/>
          <a:p>
            <a:pPr>
              <a:buFontTx/>
              <a:buNone/>
            </a:pPr>
            <a:endParaRPr lang="en-US" sz="2800"/>
          </a:p>
          <a:p>
            <a:r>
              <a:rPr lang="en-US" sz="2400" b="1"/>
              <a:t>Only 20% of flows ≤ 5 gpm</a:t>
            </a:r>
          </a:p>
          <a:p>
            <a:endParaRPr lang="en-US" sz="2400"/>
          </a:p>
          <a:p>
            <a:r>
              <a:rPr lang="en-US" sz="2400" b="1"/>
              <a:t>90% of flows ≤ 15 gpm</a:t>
            </a:r>
            <a:endParaRPr lang="en-US" sz="2800"/>
          </a:p>
        </p:txBody>
      </p:sp>
      <p:sp>
        <p:nvSpPr>
          <p:cNvPr id="333837" name="Line 13"/>
          <p:cNvSpPr>
            <a:spLocks noChangeShapeType="1"/>
          </p:cNvSpPr>
          <p:nvPr/>
        </p:nvSpPr>
        <p:spPr bwMode="auto">
          <a:xfrm flipV="1">
            <a:off x="3581400" y="3352800"/>
            <a:ext cx="685800" cy="381000"/>
          </a:xfrm>
          <a:prstGeom prst="line">
            <a:avLst/>
          </a:prstGeom>
          <a:noFill/>
          <a:ln w="9525">
            <a:solidFill>
              <a:srgbClr val="FF0000"/>
            </a:solidFill>
            <a:round/>
            <a:headEnd type="triangle" w="med" len="med"/>
            <a:tailEnd/>
          </a:ln>
          <a:effectLst/>
        </p:spPr>
        <p:txBody>
          <a:bodyPr/>
          <a:lstStyle/>
          <a:p>
            <a:endParaRPr lang="en-US"/>
          </a:p>
        </p:txBody>
      </p:sp>
      <p:sp>
        <p:nvSpPr>
          <p:cNvPr id="333838" name="AutoShape 14"/>
          <p:cNvSpPr>
            <a:spLocks/>
          </p:cNvSpPr>
          <p:nvPr/>
        </p:nvSpPr>
        <p:spPr bwMode="auto">
          <a:xfrm rot="16200000">
            <a:off x="2438400" y="2438400"/>
            <a:ext cx="304800" cy="2743200"/>
          </a:xfrm>
          <a:prstGeom prst="rightBrace">
            <a:avLst>
              <a:gd name="adj1" fmla="val 75000"/>
              <a:gd name="adj2" fmla="val 83333"/>
            </a:avLst>
          </a:prstGeom>
          <a:noFill/>
          <a:ln w="9525">
            <a:solidFill>
              <a:srgbClr val="FF0000"/>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p:txBody>
          <a:bodyPr/>
          <a:lstStyle/>
          <a:p>
            <a:r>
              <a:rPr lang="en-US" sz="4000"/>
              <a:t>Research – Domestic Allowance </a:t>
            </a:r>
            <a:r>
              <a:rPr lang="en-US"/>
              <a:t>	</a:t>
            </a:r>
          </a:p>
        </p:txBody>
      </p:sp>
      <p:sp>
        <p:nvSpPr>
          <p:cNvPr id="336907" name="Rectangle 11"/>
          <p:cNvSpPr>
            <a:spLocks noChangeArrowheads="1"/>
          </p:cNvSpPr>
          <p:nvPr/>
        </p:nvSpPr>
        <p:spPr bwMode="auto">
          <a:xfrm>
            <a:off x="762000" y="5888038"/>
            <a:ext cx="4440238" cy="396875"/>
          </a:xfrm>
          <a:prstGeom prst="rect">
            <a:avLst/>
          </a:prstGeom>
          <a:noFill/>
          <a:ln w="9525">
            <a:noFill/>
            <a:miter lim="800000"/>
            <a:headEnd/>
            <a:tailEnd/>
          </a:ln>
          <a:effectLst/>
        </p:spPr>
        <p:txBody>
          <a:bodyPr wrap="none" anchor="ctr">
            <a:spAutoFit/>
          </a:bodyPr>
          <a:lstStyle/>
          <a:p>
            <a:r>
              <a:rPr lang="en-US" sz="1000"/>
              <a:t>American Water Works Association Research Foundation sponsored study: </a:t>
            </a:r>
          </a:p>
          <a:p>
            <a:r>
              <a:rPr lang="en-US" sz="1000"/>
              <a:t>Residential End Uses of Water, Report No. 90781, 1999 </a:t>
            </a:r>
          </a:p>
        </p:txBody>
      </p:sp>
      <p:pic>
        <p:nvPicPr>
          <p:cNvPr id="336908" name="Picture 12"/>
          <p:cNvPicPr>
            <a:picLocks noChangeAspect="1" noChangeArrowheads="1"/>
          </p:cNvPicPr>
          <p:nvPr/>
        </p:nvPicPr>
        <p:blipFill>
          <a:blip r:embed="rId3" cstate="print"/>
          <a:srcRect/>
          <a:stretch>
            <a:fillRect/>
          </a:stretch>
        </p:blipFill>
        <p:spPr bwMode="auto">
          <a:xfrm>
            <a:off x="854075" y="1433513"/>
            <a:ext cx="7259638" cy="44561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p:txBody>
          <a:bodyPr/>
          <a:lstStyle/>
          <a:p>
            <a:r>
              <a:rPr lang="en-US" sz="4600"/>
              <a:t>Hydraulics - Meter Size Based on Flow</a:t>
            </a:r>
            <a:r>
              <a:rPr lang="en-US" sz="4000"/>
              <a:t> </a:t>
            </a:r>
            <a:r>
              <a:rPr lang="en-US"/>
              <a:t>	</a:t>
            </a:r>
          </a:p>
        </p:txBody>
      </p:sp>
      <p:graphicFrame>
        <p:nvGraphicFramePr>
          <p:cNvPr id="339039" name="Group 95"/>
          <p:cNvGraphicFramePr>
            <a:graphicFrameLocks noGrp="1"/>
          </p:cNvGraphicFramePr>
          <p:nvPr/>
        </p:nvGraphicFramePr>
        <p:xfrm>
          <a:off x="914400" y="1454150"/>
          <a:ext cx="7680325" cy="4446588"/>
        </p:xfrm>
        <a:graphic>
          <a:graphicData uri="http://schemas.openxmlformats.org/drawingml/2006/table">
            <a:tbl>
              <a:tblPr/>
              <a:tblGrid>
                <a:gridCol w="1155700"/>
                <a:gridCol w="1500188"/>
                <a:gridCol w="1312862"/>
                <a:gridCol w="1400175"/>
                <a:gridCol w="1155700"/>
                <a:gridCol w="1155700"/>
              </a:tblGrid>
              <a:tr h="873125">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Number of Sprinkler Heads</a:t>
                      </a:r>
                    </a:p>
                  </a:txBody>
                  <a:tcPr anchor="b"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Flow per Sprinkler Head (gpm)</a:t>
                      </a: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Total Sprinkler Flow (gpm)</a:t>
                      </a: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Domestic Demand (gpm)</a:t>
                      </a: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Total Flow (gpm)</a:t>
                      </a: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Required Meter Size (inch)</a:t>
                      </a:r>
                    </a:p>
                  </a:txBody>
                  <a:tcPr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cs typeface="Times New Roman" pitchFamily="18" charset="0"/>
                        </a:rPr>
                        <a:t>2</a:t>
                      </a:r>
                      <a:endParaRPr kumimoji="0" lang="en-US" sz="1400" b="1" i="0" u="none" strike="noStrike" cap="none" normalizeH="0" baseline="0" smtClean="0">
                        <a:ln>
                          <a:noFill/>
                        </a:ln>
                        <a:solidFill>
                          <a:schemeClr val="tx1"/>
                        </a:solidFill>
                        <a:effectLst/>
                        <a:latin typeface="Times New Roman" pitchFamily="18" charset="0"/>
                        <a:ea typeface="ヒラギノ角ゴ Pro W3" charset="-128"/>
                      </a:endParaRPr>
                    </a:p>
                  </a:txBody>
                  <a:tcPr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cs typeface="Times New Roman" pitchFamily="18" charset="0"/>
                        </a:rPr>
                        <a:t>13</a:t>
                      </a:r>
                      <a:endParaRPr kumimoji="0" lang="en-US" sz="1400" b="1" i="0" u="none" strike="noStrike" cap="none" normalizeH="0" baseline="0" smtClean="0">
                        <a:ln>
                          <a:noFill/>
                        </a:ln>
                        <a:solidFill>
                          <a:schemeClr val="tx1"/>
                        </a:solidFill>
                        <a:effectLst/>
                        <a:latin typeface="Times New Roman" pitchFamily="18" charset="0"/>
                        <a:ea typeface="ヒラギノ角ゴ Pro W3" charset="-128"/>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cs typeface="Times New Roman" pitchFamily="18" charset="0"/>
                        </a:rPr>
                        <a:t>26</a:t>
                      </a:r>
                      <a:endParaRPr kumimoji="0" lang="en-US" sz="1400" b="1" i="0" u="none" strike="noStrike" cap="none" normalizeH="0" baseline="0" smtClean="0">
                        <a:ln>
                          <a:noFill/>
                        </a:ln>
                        <a:solidFill>
                          <a:schemeClr val="tx1"/>
                        </a:solidFill>
                        <a:effectLst/>
                        <a:latin typeface="Times New Roman" pitchFamily="18" charset="0"/>
                        <a:ea typeface="ヒラギノ角ゴ Pro W3" charset="-128"/>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cs typeface="Times New Roman" pitchFamily="18" charset="0"/>
                        </a:rPr>
                        <a:t>5</a:t>
                      </a:r>
                      <a:endParaRPr kumimoji="0" lang="en-US" sz="1400" b="1" i="0" u="none" strike="noStrike" cap="none" normalizeH="0" baseline="0" smtClean="0">
                        <a:ln>
                          <a:noFill/>
                        </a:ln>
                        <a:solidFill>
                          <a:schemeClr val="tx1"/>
                        </a:solidFill>
                        <a:effectLst/>
                        <a:latin typeface="Times New Roman" pitchFamily="18" charset="0"/>
                        <a:ea typeface="ヒラギノ角ゴ Pro W3" charset="-128"/>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cs typeface="Times New Roman" pitchFamily="18" charset="0"/>
                        </a:rPr>
                        <a:t>31</a:t>
                      </a:r>
                      <a:endParaRPr kumimoji="0" lang="en-US" sz="1400" b="1" i="0" u="none" strike="noStrike" cap="none" normalizeH="0" baseline="0" smtClean="0">
                        <a:ln>
                          <a:noFill/>
                        </a:ln>
                        <a:solidFill>
                          <a:schemeClr val="tx1"/>
                        </a:solidFill>
                        <a:effectLst/>
                        <a:latin typeface="Times New Roman" pitchFamily="18" charset="0"/>
                        <a:ea typeface="ヒラギノ角ゴ Pro W3" charset="-128"/>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cs typeface="Times New Roman" pitchFamily="18" charset="0"/>
                        </a:rPr>
                        <a:t>1</a:t>
                      </a:r>
                      <a:endParaRPr kumimoji="0" lang="en-US" sz="1400" b="1" i="0" u="none" strike="noStrike" cap="none" normalizeH="0" baseline="0" smtClean="0">
                        <a:ln>
                          <a:noFill/>
                        </a:ln>
                        <a:solidFill>
                          <a:schemeClr val="tx1"/>
                        </a:solidFill>
                        <a:effectLst/>
                        <a:latin typeface="Times New Roman" pitchFamily="18" charset="0"/>
                        <a:ea typeface="ヒラギノ角ゴ Pro W3" charset="-128"/>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87338">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rPr>
                        <a:t>2</a:t>
                      </a: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rPr>
                        <a:t>13</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rPr>
                        <a:t>26</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rPr>
                        <a:t>15</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rPr>
                        <a:t>41</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rPr>
                        <a:t>1</a:t>
                      </a:r>
                    </a:p>
                  </a:txBody>
                  <a:tcPr anchor="b" horzOverflow="overflow">
                    <a:lnL>
                      <a:noFill/>
                    </a:lnL>
                    <a:lnR cap="flat">
                      <a:noFill/>
                    </a:lnR>
                    <a:lnT>
                      <a:noFill/>
                    </a:lnT>
                    <a:lnB>
                      <a:noFill/>
                    </a:lnB>
                    <a:lnTlToBr>
                      <a:noFill/>
                    </a:lnTlToBr>
                    <a:lnBlToTr>
                      <a:noFill/>
                    </a:lnBlToTr>
                    <a:noFill/>
                  </a:tcPr>
                </a:tc>
              </a:tr>
              <a:tr h="287338">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cs typeface="Times New Roman" pitchFamily="18" charset="0"/>
                        </a:rPr>
                        <a:t>2</a:t>
                      </a:r>
                      <a:endParaRPr kumimoji="0" lang="en-US" sz="1400" b="1" i="0" u="none" strike="noStrike" cap="none" normalizeH="0" baseline="0" smtClean="0">
                        <a:ln>
                          <a:noFill/>
                        </a:ln>
                        <a:solidFill>
                          <a:schemeClr val="tx1"/>
                        </a:solidFill>
                        <a:effectLst/>
                        <a:latin typeface="Times New Roman" pitchFamily="18" charset="0"/>
                        <a:ea typeface="ヒラギノ角ゴ Pro W3" charset="-128"/>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cs typeface="Times New Roman" pitchFamily="18" charset="0"/>
                        </a:rPr>
                        <a:t>17</a:t>
                      </a:r>
                      <a:endParaRPr kumimoji="0" lang="en-US" sz="1400" b="1" i="0" u="none" strike="noStrike" cap="none" normalizeH="0" baseline="0" smtClean="0">
                        <a:ln>
                          <a:noFill/>
                        </a:ln>
                        <a:solidFill>
                          <a:schemeClr val="tx1"/>
                        </a:solidFill>
                        <a:effectLst/>
                        <a:latin typeface="Times New Roman" pitchFamily="18" charset="0"/>
                        <a:ea typeface="ヒラギノ角ゴ Pro W3" charset="-128"/>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cs typeface="Times New Roman" pitchFamily="18" charset="0"/>
                        </a:rPr>
                        <a:t>34</a:t>
                      </a:r>
                      <a:endParaRPr kumimoji="0" lang="en-US" sz="1400" b="1" i="0" u="none" strike="noStrike" cap="none" normalizeH="0" baseline="0" smtClean="0">
                        <a:ln>
                          <a:noFill/>
                        </a:ln>
                        <a:solidFill>
                          <a:schemeClr val="tx1"/>
                        </a:solidFill>
                        <a:effectLst/>
                        <a:latin typeface="Times New Roman" pitchFamily="18" charset="0"/>
                        <a:ea typeface="ヒラギノ角ゴ Pro W3" charset="-128"/>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cs typeface="Times New Roman" pitchFamily="18" charset="0"/>
                        </a:rPr>
                        <a:t>5</a:t>
                      </a:r>
                      <a:endParaRPr kumimoji="0" lang="en-US" sz="1400" b="1" i="0" u="none" strike="noStrike" cap="none" normalizeH="0" baseline="0" smtClean="0">
                        <a:ln>
                          <a:noFill/>
                        </a:ln>
                        <a:solidFill>
                          <a:schemeClr val="tx1"/>
                        </a:solidFill>
                        <a:effectLst/>
                        <a:latin typeface="Times New Roman" pitchFamily="18" charset="0"/>
                        <a:ea typeface="ヒラギノ角ゴ Pro W3" charset="-128"/>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cs typeface="Times New Roman" pitchFamily="18" charset="0"/>
                        </a:rPr>
                        <a:t>39</a:t>
                      </a:r>
                      <a:endParaRPr kumimoji="0" lang="en-US" sz="1400" b="1" i="0" u="none" strike="noStrike" cap="none" normalizeH="0" baseline="0" smtClean="0">
                        <a:ln>
                          <a:noFill/>
                        </a:ln>
                        <a:solidFill>
                          <a:schemeClr val="tx1"/>
                        </a:solidFill>
                        <a:effectLst/>
                        <a:latin typeface="Times New Roman" pitchFamily="18" charset="0"/>
                        <a:ea typeface="ヒラギノ角ゴ Pro W3" charset="-128"/>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cs typeface="Times New Roman" pitchFamily="18" charset="0"/>
                        </a:rPr>
                        <a:t>1</a:t>
                      </a:r>
                      <a:endParaRPr kumimoji="0" lang="en-US" sz="1400" b="1" i="0" u="none" strike="noStrike" cap="none" normalizeH="0" baseline="0" smtClean="0">
                        <a:ln>
                          <a:noFill/>
                        </a:ln>
                        <a:solidFill>
                          <a:schemeClr val="tx1"/>
                        </a:solidFill>
                        <a:effectLst/>
                        <a:latin typeface="Times New Roman" pitchFamily="18" charset="0"/>
                        <a:ea typeface="ヒラギノ角ゴ Pro W3" charset="-128"/>
                      </a:endParaRPr>
                    </a:p>
                  </a:txBody>
                  <a:tcPr anchor="b" horzOverflow="overflow">
                    <a:lnL>
                      <a:noFill/>
                    </a:lnL>
                    <a:lnR cap="flat">
                      <a:noFill/>
                    </a:lnR>
                    <a:lnT>
                      <a:noFill/>
                    </a:lnT>
                    <a:lnB>
                      <a:noFill/>
                    </a:lnB>
                    <a:lnTlToBr>
                      <a:noFill/>
                    </a:lnTlToBr>
                    <a:lnBlToTr>
                      <a:noFill/>
                    </a:lnBlToTr>
                    <a:noFill/>
                  </a:tcPr>
                </a:tc>
              </a:tr>
              <a:tr h="287338">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rPr>
                        <a:t>2</a:t>
                      </a: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rPr>
                        <a:t>17</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rPr>
                        <a:t>34</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rPr>
                        <a:t>15</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rPr>
                        <a:t>49</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rPr>
                        <a:t>1</a:t>
                      </a:r>
                    </a:p>
                  </a:txBody>
                  <a:tcPr anchor="b" horzOverflow="overflow">
                    <a:lnL>
                      <a:noFill/>
                    </a:lnL>
                    <a:lnR cap="flat">
                      <a:noFill/>
                    </a:lnR>
                    <a:lnT>
                      <a:noFill/>
                    </a:lnT>
                    <a:lnB>
                      <a:noFill/>
                    </a:lnB>
                    <a:lnTlToBr>
                      <a:noFill/>
                    </a:lnTlToBr>
                    <a:lnBlToTr>
                      <a:noFill/>
                    </a:lnBlToTr>
                    <a:noFill/>
                  </a:tcPr>
                </a:tc>
              </a:tr>
              <a:tr h="287338">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cs typeface="Times New Roman" pitchFamily="18" charset="0"/>
                        </a:rPr>
                        <a:t>2</a:t>
                      </a:r>
                      <a:endParaRPr kumimoji="0" lang="en-US" sz="1400" b="1" i="0" u="none" strike="noStrike" cap="none" normalizeH="0" baseline="0" smtClean="0">
                        <a:ln>
                          <a:noFill/>
                        </a:ln>
                        <a:solidFill>
                          <a:schemeClr val="tx1"/>
                        </a:solidFill>
                        <a:effectLst/>
                        <a:latin typeface="Times New Roman" pitchFamily="18" charset="0"/>
                        <a:ea typeface="ヒラギノ角ゴ Pro W3" charset="-128"/>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cs typeface="Times New Roman" pitchFamily="18" charset="0"/>
                        </a:rPr>
                        <a:t>20</a:t>
                      </a:r>
                      <a:endParaRPr kumimoji="0" lang="en-US" sz="1400" b="1" i="0" u="none" strike="noStrike" cap="none" normalizeH="0" baseline="0" smtClean="0">
                        <a:ln>
                          <a:noFill/>
                        </a:ln>
                        <a:solidFill>
                          <a:schemeClr val="tx1"/>
                        </a:solidFill>
                        <a:effectLst/>
                        <a:latin typeface="Times New Roman" pitchFamily="18" charset="0"/>
                        <a:ea typeface="ヒラギノ角ゴ Pro W3" charset="-128"/>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cs typeface="Times New Roman" pitchFamily="18" charset="0"/>
                        </a:rPr>
                        <a:t>40</a:t>
                      </a:r>
                      <a:endParaRPr kumimoji="0" lang="en-US" sz="1400" b="1" i="0" u="none" strike="noStrike" cap="none" normalizeH="0" baseline="0" smtClean="0">
                        <a:ln>
                          <a:noFill/>
                        </a:ln>
                        <a:solidFill>
                          <a:schemeClr val="tx1"/>
                        </a:solidFill>
                        <a:effectLst/>
                        <a:latin typeface="Times New Roman" pitchFamily="18" charset="0"/>
                        <a:ea typeface="ヒラギノ角ゴ Pro W3" charset="-128"/>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cs typeface="Times New Roman" pitchFamily="18" charset="0"/>
                        </a:rPr>
                        <a:t>5</a:t>
                      </a:r>
                      <a:endParaRPr kumimoji="0" lang="en-US" sz="1400" b="1" i="0" u="none" strike="noStrike" cap="none" normalizeH="0" baseline="0" smtClean="0">
                        <a:ln>
                          <a:noFill/>
                        </a:ln>
                        <a:solidFill>
                          <a:schemeClr val="tx1"/>
                        </a:solidFill>
                        <a:effectLst/>
                        <a:latin typeface="Times New Roman" pitchFamily="18" charset="0"/>
                        <a:ea typeface="ヒラギノ角ゴ Pro W3" charset="-128"/>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cs typeface="Times New Roman" pitchFamily="18" charset="0"/>
                        </a:rPr>
                        <a:t>45</a:t>
                      </a:r>
                      <a:endParaRPr kumimoji="0" lang="en-US" sz="1400" b="1" i="0" u="none" strike="noStrike" cap="none" normalizeH="0" baseline="0" smtClean="0">
                        <a:ln>
                          <a:noFill/>
                        </a:ln>
                        <a:solidFill>
                          <a:schemeClr val="tx1"/>
                        </a:solidFill>
                        <a:effectLst/>
                        <a:latin typeface="Times New Roman" pitchFamily="18" charset="0"/>
                        <a:ea typeface="ヒラギノ角ゴ Pro W3" charset="-128"/>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cs typeface="Times New Roman" pitchFamily="18" charset="0"/>
                        </a:rPr>
                        <a:t>1</a:t>
                      </a:r>
                      <a:endParaRPr kumimoji="0" lang="en-US" sz="1400" b="1" i="0" u="none" strike="noStrike" cap="none" normalizeH="0" baseline="0" smtClean="0">
                        <a:ln>
                          <a:noFill/>
                        </a:ln>
                        <a:solidFill>
                          <a:schemeClr val="tx1"/>
                        </a:solidFill>
                        <a:effectLst/>
                        <a:latin typeface="Times New Roman" pitchFamily="18" charset="0"/>
                        <a:ea typeface="ヒラギノ角ゴ Pro W3" charset="-128"/>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90513">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rPr>
                        <a:t>2</a:t>
                      </a:r>
                    </a:p>
                  </a:txBody>
                  <a:tcPr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rPr>
                        <a:t>20</a:t>
                      </a: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rPr>
                        <a:t>40</a:t>
                      </a: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rPr>
                        <a:t>15</a:t>
                      </a: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rPr>
                        <a:t>55</a:t>
                      </a: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rPr>
                        <a:t>1.5</a:t>
                      </a: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307975">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cs typeface="Times New Roman" pitchFamily="18" charset="0"/>
                        </a:rPr>
                        <a:t>4</a:t>
                      </a:r>
                      <a:endParaRPr kumimoji="0" lang="en-US" sz="1400" b="1" i="0" u="none" strike="noStrike" cap="none" normalizeH="0" baseline="0" smtClean="0">
                        <a:ln>
                          <a:noFill/>
                        </a:ln>
                        <a:solidFill>
                          <a:schemeClr val="tx1"/>
                        </a:solidFill>
                        <a:effectLst/>
                        <a:latin typeface="Times New Roman" pitchFamily="18" charset="0"/>
                        <a:ea typeface="ヒラギノ角ゴ Pro W3" charset="-128"/>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cs typeface="Times New Roman" pitchFamily="18" charset="0"/>
                        </a:rPr>
                        <a:t>13</a:t>
                      </a:r>
                      <a:endParaRPr kumimoji="0" lang="en-US" sz="1400" b="1" i="0" u="none" strike="noStrike" cap="none" normalizeH="0" baseline="0" smtClean="0">
                        <a:ln>
                          <a:noFill/>
                        </a:ln>
                        <a:solidFill>
                          <a:schemeClr val="tx1"/>
                        </a:solidFill>
                        <a:effectLst/>
                        <a:latin typeface="Times New Roman" pitchFamily="18" charset="0"/>
                        <a:ea typeface="ヒラギノ角ゴ Pro W3" charset="-128"/>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cs typeface="Times New Roman" pitchFamily="18" charset="0"/>
                        </a:rPr>
                        <a:t>52</a:t>
                      </a:r>
                      <a:endParaRPr kumimoji="0" lang="en-US" sz="1400" b="1" i="0" u="none" strike="noStrike" cap="none" normalizeH="0" baseline="0" smtClean="0">
                        <a:ln>
                          <a:noFill/>
                        </a:ln>
                        <a:solidFill>
                          <a:schemeClr val="tx1"/>
                        </a:solidFill>
                        <a:effectLst/>
                        <a:latin typeface="Times New Roman" pitchFamily="18" charset="0"/>
                        <a:ea typeface="ヒラギノ角ゴ Pro W3" charset="-128"/>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cs typeface="Times New Roman" pitchFamily="18" charset="0"/>
                        </a:rPr>
                        <a:t>5</a:t>
                      </a:r>
                      <a:endParaRPr kumimoji="0" lang="en-US" sz="1400" b="1" i="0" u="none" strike="noStrike" cap="none" normalizeH="0" baseline="0" smtClean="0">
                        <a:ln>
                          <a:noFill/>
                        </a:ln>
                        <a:solidFill>
                          <a:schemeClr val="tx1"/>
                        </a:solidFill>
                        <a:effectLst/>
                        <a:latin typeface="Times New Roman" pitchFamily="18" charset="0"/>
                        <a:ea typeface="ヒラギノ角ゴ Pro W3" charset="-128"/>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cs typeface="Times New Roman" pitchFamily="18" charset="0"/>
                        </a:rPr>
                        <a:t>57</a:t>
                      </a:r>
                      <a:endParaRPr kumimoji="0" lang="en-US" sz="1400" b="1" i="0" u="none" strike="noStrike" cap="none" normalizeH="0" baseline="0" smtClean="0">
                        <a:ln>
                          <a:noFill/>
                        </a:ln>
                        <a:solidFill>
                          <a:schemeClr val="tx1"/>
                        </a:solidFill>
                        <a:effectLst/>
                        <a:latin typeface="Times New Roman" pitchFamily="18" charset="0"/>
                        <a:ea typeface="ヒラギノ角ゴ Pro W3" charset="-128"/>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cs typeface="Times New Roman" pitchFamily="18" charset="0"/>
                        </a:rPr>
                        <a:t>1.5</a:t>
                      </a:r>
                      <a:endParaRPr kumimoji="0" lang="en-US" sz="1400" b="1" i="0" u="none" strike="noStrike" cap="none" normalizeH="0" baseline="0" smtClean="0">
                        <a:ln>
                          <a:noFill/>
                        </a:ln>
                        <a:solidFill>
                          <a:schemeClr val="tx1"/>
                        </a:solidFill>
                        <a:effectLst/>
                        <a:latin typeface="Times New Roman" pitchFamily="18" charset="0"/>
                        <a:ea typeface="ヒラギノ角ゴ Pro W3" charset="-128"/>
                      </a:endParaRPr>
                    </a:p>
                  </a:txBody>
                  <a:tcPr anchor="b" horzOverflow="overflow">
                    <a:lnL>
                      <a:noFill/>
                    </a:lnL>
                    <a:lnR cap="flat">
                      <a:noFill/>
                    </a:lnR>
                    <a:lnT>
                      <a:noFill/>
                    </a:lnT>
                    <a:lnB>
                      <a:noFill/>
                    </a:lnB>
                    <a:lnTlToBr>
                      <a:noFill/>
                    </a:lnTlToBr>
                    <a:lnBlToTr>
                      <a:noFill/>
                    </a:lnBlToTr>
                    <a:noFill/>
                  </a:tcPr>
                </a:tc>
              </a:tr>
              <a:tr h="307975">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rPr>
                        <a:t>4</a:t>
                      </a: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rPr>
                        <a:t>13</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rPr>
                        <a:t>52</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rPr>
                        <a:t>15</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rPr>
                        <a:t>67</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rPr>
                        <a:t>1.5</a:t>
                      </a:r>
                    </a:p>
                  </a:txBody>
                  <a:tcPr anchor="b" horzOverflow="overflow">
                    <a:lnL>
                      <a:noFill/>
                    </a:lnL>
                    <a:lnR cap="flat">
                      <a:noFill/>
                    </a:lnR>
                    <a:lnT>
                      <a:noFill/>
                    </a:lnT>
                    <a:lnB>
                      <a:noFill/>
                    </a:lnB>
                    <a:lnTlToBr>
                      <a:noFill/>
                    </a:lnTlToBr>
                    <a:lnBlToTr>
                      <a:noFill/>
                    </a:lnBlToTr>
                    <a:noFill/>
                  </a:tcPr>
                </a:tc>
              </a:tr>
              <a:tr h="307975">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cs typeface="Times New Roman" pitchFamily="18" charset="0"/>
                        </a:rPr>
                        <a:t>4</a:t>
                      </a:r>
                      <a:endParaRPr kumimoji="0" lang="en-US" sz="1400" b="1" i="0" u="none" strike="noStrike" cap="none" normalizeH="0" baseline="0" smtClean="0">
                        <a:ln>
                          <a:noFill/>
                        </a:ln>
                        <a:solidFill>
                          <a:schemeClr val="tx1"/>
                        </a:solidFill>
                        <a:effectLst/>
                        <a:latin typeface="Times New Roman" pitchFamily="18" charset="0"/>
                        <a:ea typeface="ヒラギノ角ゴ Pro W3" charset="-128"/>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cs typeface="Times New Roman" pitchFamily="18" charset="0"/>
                        </a:rPr>
                        <a:t>17</a:t>
                      </a:r>
                      <a:endParaRPr kumimoji="0" lang="en-US" sz="1400" b="1" i="0" u="none" strike="noStrike" cap="none" normalizeH="0" baseline="0" smtClean="0">
                        <a:ln>
                          <a:noFill/>
                        </a:ln>
                        <a:solidFill>
                          <a:schemeClr val="tx1"/>
                        </a:solidFill>
                        <a:effectLst/>
                        <a:latin typeface="Times New Roman" pitchFamily="18" charset="0"/>
                        <a:ea typeface="ヒラギノ角ゴ Pro W3" charset="-128"/>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cs typeface="Times New Roman" pitchFamily="18" charset="0"/>
                        </a:rPr>
                        <a:t>68</a:t>
                      </a:r>
                      <a:endParaRPr kumimoji="0" lang="en-US" sz="1400" b="1" i="0" u="none" strike="noStrike" cap="none" normalizeH="0" baseline="0" smtClean="0">
                        <a:ln>
                          <a:noFill/>
                        </a:ln>
                        <a:solidFill>
                          <a:schemeClr val="tx1"/>
                        </a:solidFill>
                        <a:effectLst/>
                        <a:latin typeface="Times New Roman" pitchFamily="18" charset="0"/>
                        <a:ea typeface="ヒラギノ角ゴ Pro W3" charset="-128"/>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cs typeface="Times New Roman" pitchFamily="18" charset="0"/>
                        </a:rPr>
                        <a:t>5</a:t>
                      </a:r>
                      <a:endParaRPr kumimoji="0" lang="en-US" sz="1400" b="1" i="0" u="none" strike="noStrike" cap="none" normalizeH="0" baseline="0" smtClean="0">
                        <a:ln>
                          <a:noFill/>
                        </a:ln>
                        <a:solidFill>
                          <a:schemeClr val="tx1"/>
                        </a:solidFill>
                        <a:effectLst/>
                        <a:latin typeface="Times New Roman" pitchFamily="18" charset="0"/>
                        <a:ea typeface="ヒラギノ角ゴ Pro W3" charset="-128"/>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cs typeface="Times New Roman" pitchFamily="18" charset="0"/>
                        </a:rPr>
                        <a:t>73</a:t>
                      </a:r>
                      <a:endParaRPr kumimoji="0" lang="en-US" sz="1400" b="1" i="0" u="none" strike="noStrike" cap="none" normalizeH="0" baseline="0" smtClean="0">
                        <a:ln>
                          <a:noFill/>
                        </a:ln>
                        <a:solidFill>
                          <a:schemeClr val="tx1"/>
                        </a:solidFill>
                        <a:effectLst/>
                        <a:latin typeface="Times New Roman" pitchFamily="18" charset="0"/>
                        <a:ea typeface="ヒラギノ角ゴ Pro W3" charset="-128"/>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cs typeface="Times New Roman" pitchFamily="18" charset="0"/>
                        </a:rPr>
                        <a:t>1.5</a:t>
                      </a:r>
                      <a:endParaRPr kumimoji="0" lang="en-US" sz="1400" b="1" i="0" u="none" strike="noStrike" cap="none" normalizeH="0" baseline="0" smtClean="0">
                        <a:ln>
                          <a:noFill/>
                        </a:ln>
                        <a:solidFill>
                          <a:schemeClr val="tx1"/>
                        </a:solidFill>
                        <a:effectLst/>
                        <a:latin typeface="Times New Roman" pitchFamily="18" charset="0"/>
                        <a:ea typeface="ヒラギノ角ゴ Pro W3" charset="-128"/>
                      </a:endParaRPr>
                    </a:p>
                  </a:txBody>
                  <a:tcPr anchor="b" horzOverflow="overflow">
                    <a:lnL>
                      <a:noFill/>
                    </a:lnL>
                    <a:lnR cap="flat">
                      <a:noFill/>
                    </a:lnR>
                    <a:lnT>
                      <a:noFill/>
                    </a:lnT>
                    <a:lnB>
                      <a:noFill/>
                    </a:lnB>
                    <a:lnTlToBr>
                      <a:noFill/>
                    </a:lnTlToBr>
                    <a:lnBlToTr>
                      <a:noFill/>
                    </a:lnBlToTr>
                    <a:noFill/>
                  </a:tcPr>
                </a:tc>
              </a:tr>
              <a:tr h="307975">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rPr>
                        <a:t>4</a:t>
                      </a: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rPr>
                        <a:t>17</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rPr>
                        <a:t>68</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rPr>
                        <a:t>15</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rPr>
                        <a:t>83</a:t>
                      </a: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rPr>
                        <a:t>1.5</a:t>
                      </a:r>
                    </a:p>
                  </a:txBody>
                  <a:tcPr anchor="b" horzOverflow="overflow">
                    <a:lnL>
                      <a:noFill/>
                    </a:lnL>
                    <a:lnR cap="flat">
                      <a:noFill/>
                    </a:lnR>
                    <a:lnT>
                      <a:noFill/>
                    </a:lnT>
                    <a:lnB>
                      <a:noFill/>
                    </a:lnB>
                    <a:lnTlToBr>
                      <a:noFill/>
                    </a:lnTlToBr>
                    <a:lnBlToTr>
                      <a:noFill/>
                    </a:lnBlToTr>
                    <a:noFill/>
                  </a:tcPr>
                </a:tc>
              </a:tr>
              <a:tr h="307975">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cs typeface="Times New Roman" pitchFamily="18" charset="0"/>
                        </a:rPr>
                        <a:t>4</a:t>
                      </a:r>
                      <a:endParaRPr kumimoji="0" lang="en-US" sz="1400" b="1" i="0" u="none" strike="noStrike" cap="none" normalizeH="0" baseline="0" smtClean="0">
                        <a:ln>
                          <a:noFill/>
                        </a:ln>
                        <a:solidFill>
                          <a:schemeClr val="tx1"/>
                        </a:solidFill>
                        <a:effectLst/>
                        <a:latin typeface="Times New Roman" pitchFamily="18" charset="0"/>
                        <a:ea typeface="ヒラギノ角ゴ Pro W3" charset="-128"/>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cs typeface="Times New Roman" pitchFamily="18" charset="0"/>
                        </a:rPr>
                        <a:t>20</a:t>
                      </a:r>
                      <a:endParaRPr kumimoji="0" lang="en-US" sz="1400" b="1" i="0" u="none" strike="noStrike" cap="none" normalizeH="0" baseline="0" smtClean="0">
                        <a:ln>
                          <a:noFill/>
                        </a:ln>
                        <a:solidFill>
                          <a:schemeClr val="tx1"/>
                        </a:solidFill>
                        <a:effectLst/>
                        <a:latin typeface="Times New Roman" pitchFamily="18" charset="0"/>
                        <a:ea typeface="ヒラギノ角ゴ Pro W3" charset="-128"/>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cs typeface="Times New Roman" pitchFamily="18" charset="0"/>
                        </a:rPr>
                        <a:t>80</a:t>
                      </a:r>
                      <a:endParaRPr kumimoji="0" lang="en-US" sz="1400" b="1" i="0" u="none" strike="noStrike" cap="none" normalizeH="0" baseline="0" smtClean="0">
                        <a:ln>
                          <a:noFill/>
                        </a:ln>
                        <a:solidFill>
                          <a:schemeClr val="tx1"/>
                        </a:solidFill>
                        <a:effectLst/>
                        <a:latin typeface="Times New Roman" pitchFamily="18" charset="0"/>
                        <a:ea typeface="ヒラギノ角ゴ Pro W3" charset="-128"/>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cs typeface="Times New Roman" pitchFamily="18" charset="0"/>
                        </a:rPr>
                        <a:t>5</a:t>
                      </a:r>
                      <a:endParaRPr kumimoji="0" lang="en-US" sz="1400" b="1" i="0" u="none" strike="noStrike" cap="none" normalizeH="0" baseline="0" smtClean="0">
                        <a:ln>
                          <a:noFill/>
                        </a:ln>
                        <a:solidFill>
                          <a:schemeClr val="tx1"/>
                        </a:solidFill>
                        <a:effectLst/>
                        <a:latin typeface="Times New Roman" pitchFamily="18" charset="0"/>
                        <a:ea typeface="ヒラギノ角ゴ Pro W3" charset="-128"/>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cs typeface="Times New Roman" pitchFamily="18" charset="0"/>
                        </a:rPr>
                        <a:t>85</a:t>
                      </a:r>
                      <a:endParaRPr kumimoji="0" lang="en-US" sz="1400" b="1" i="0" u="none" strike="noStrike" cap="none" normalizeH="0" baseline="0" smtClean="0">
                        <a:ln>
                          <a:noFill/>
                        </a:ln>
                        <a:solidFill>
                          <a:schemeClr val="tx1"/>
                        </a:solidFill>
                        <a:effectLst/>
                        <a:latin typeface="Times New Roman" pitchFamily="18" charset="0"/>
                        <a:ea typeface="ヒラギノ角ゴ Pro W3" charset="-128"/>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cs typeface="Times New Roman" pitchFamily="18" charset="0"/>
                        </a:rPr>
                        <a:t>1.5</a:t>
                      </a:r>
                      <a:endParaRPr kumimoji="0" lang="en-US" sz="1400" b="1" i="0" u="none" strike="noStrike" cap="none" normalizeH="0" baseline="0" smtClean="0">
                        <a:ln>
                          <a:noFill/>
                        </a:ln>
                        <a:solidFill>
                          <a:schemeClr val="tx1"/>
                        </a:solidFill>
                        <a:effectLst/>
                        <a:latin typeface="Times New Roman" pitchFamily="18" charset="0"/>
                        <a:ea typeface="ヒラギノ角ゴ Pro W3" charset="-128"/>
                      </a:endParaRPr>
                    </a:p>
                  </a:txBody>
                  <a:tcPr anchor="b" horzOverflow="overflow">
                    <a:lnL>
                      <a:noFill/>
                    </a:lnL>
                    <a:lnR cap="flat">
                      <a:noFill/>
                    </a:lnR>
                    <a:lnT>
                      <a:noFill/>
                    </a:lnT>
                    <a:lnB>
                      <a:noFill/>
                    </a:lnB>
                    <a:lnTlToBr>
                      <a:noFill/>
                    </a:lnTlToBr>
                    <a:lnBlToTr>
                      <a:noFill/>
                    </a:lnBlToTr>
                    <a:noFill/>
                  </a:tcPr>
                </a:tc>
              </a:tr>
              <a:tr h="307975">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rPr>
                        <a:t>4</a:t>
                      </a: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rPr>
                        <a:t>20</a:t>
                      </a: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rPr>
                        <a:t>80</a:t>
                      </a: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rPr>
                        <a:t>15</a:t>
                      </a: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rPr>
                        <a:t>95</a:t>
                      </a: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ヒラギノ角ゴ Pro W3" charset="-128"/>
                        </a:rPr>
                        <a:t>1.5</a:t>
                      </a: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39038" name="Text Box 94"/>
          <p:cNvSpPr txBox="1">
            <a:spLocks noChangeArrowheads="1"/>
          </p:cNvSpPr>
          <p:nvPr/>
        </p:nvSpPr>
        <p:spPr bwMode="auto">
          <a:xfrm>
            <a:off x="914400" y="5965825"/>
            <a:ext cx="3492500" cy="457200"/>
          </a:xfrm>
          <a:prstGeom prst="rect">
            <a:avLst/>
          </a:prstGeom>
          <a:noFill/>
          <a:ln w="9525">
            <a:noFill/>
            <a:miter lim="800000"/>
            <a:headEnd/>
            <a:tailEnd/>
          </a:ln>
          <a:effectLst/>
        </p:spPr>
        <p:txBody>
          <a:bodyPr wrap="none">
            <a:spAutoFit/>
          </a:bodyPr>
          <a:lstStyle/>
          <a:p>
            <a:r>
              <a:rPr lang="en-US" sz="1200"/>
              <a:t>Maximum flow though 1-inch meter = 50 gpm</a:t>
            </a:r>
          </a:p>
          <a:p>
            <a:r>
              <a:rPr lang="en-US" sz="1200"/>
              <a:t>Maximum flow through 1.5-inch meter = 100 gpm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lstStyle/>
          <a:p>
            <a:r>
              <a:rPr lang="en-US" sz="4000"/>
              <a:t>Why 15 gpm? 	</a:t>
            </a:r>
          </a:p>
        </p:txBody>
      </p:sp>
      <p:pic>
        <p:nvPicPr>
          <p:cNvPr id="343043" name="Picture 3"/>
          <p:cNvPicPr>
            <a:picLocks noChangeAspect="1" noChangeArrowheads="1"/>
          </p:cNvPicPr>
          <p:nvPr/>
        </p:nvPicPr>
        <p:blipFill>
          <a:blip r:embed="rId3" cstate="print"/>
          <a:srcRect/>
          <a:stretch>
            <a:fillRect/>
          </a:stretch>
        </p:blipFill>
        <p:spPr bwMode="auto">
          <a:xfrm>
            <a:off x="4038600" y="1600200"/>
            <a:ext cx="4905375" cy="3998913"/>
          </a:xfrm>
          <a:prstGeom prst="rect">
            <a:avLst/>
          </a:prstGeom>
          <a:noFill/>
          <a:ln w="9525">
            <a:noFill/>
            <a:miter lim="800000"/>
            <a:headEnd/>
            <a:tailEnd/>
          </a:ln>
          <a:effectLst/>
        </p:spPr>
      </p:pic>
      <p:sp>
        <p:nvSpPr>
          <p:cNvPr id="343044" name="Rectangle 4"/>
          <p:cNvSpPr>
            <a:spLocks noGrp="1" noChangeArrowheads="1"/>
          </p:cNvSpPr>
          <p:nvPr>
            <p:ph type="body" sz="half" idx="1"/>
          </p:nvPr>
        </p:nvSpPr>
        <p:spPr>
          <a:xfrm>
            <a:off x="76200" y="1447800"/>
            <a:ext cx="5437188" cy="5202238"/>
          </a:xfrm>
          <a:noFill/>
          <a:ln/>
        </p:spPr>
        <p:txBody>
          <a:bodyPr anchor="t"/>
          <a:lstStyle/>
          <a:p>
            <a:r>
              <a:rPr lang="en-US" sz="2400"/>
              <a:t>No study/data to support 5 gpm</a:t>
            </a:r>
          </a:p>
          <a:p>
            <a:r>
              <a:rPr lang="en-US" sz="2400"/>
              <a:t>5 gpm too low from water main to meter </a:t>
            </a:r>
          </a:p>
          <a:p>
            <a:r>
              <a:rPr lang="en-US" sz="2400"/>
              <a:t>Code language</a:t>
            </a:r>
          </a:p>
          <a:p>
            <a:r>
              <a:rPr lang="en-US" sz="2400"/>
              <a:t>Typical fixture flows</a:t>
            </a:r>
          </a:p>
          <a:p>
            <a:r>
              <a:rPr lang="en-US" sz="2400"/>
              <a:t>Irrigation</a:t>
            </a:r>
          </a:p>
          <a:p>
            <a:r>
              <a:rPr lang="en-US" sz="2400"/>
              <a:t>Human Reaction</a:t>
            </a:r>
          </a:p>
          <a:p>
            <a:r>
              <a:rPr lang="en-US" sz="2400"/>
              <a:t>Peak Instantaneous Flow</a:t>
            </a:r>
          </a:p>
          <a:p>
            <a:r>
              <a:rPr lang="en-US" sz="2400"/>
              <a:t>Estimate ~70%</a:t>
            </a:r>
            <a:r>
              <a:rPr lang="en-US" sz="2400">
                <a:sym typeface="Wingdings" pitchFamily="2" charset="2"/>
              </a:rPr>
              <a:t></a:t>
            </a:r>
            <a:r>
              <a:rPr lang="en-US" sz="2400"/>
              <a:t>1-inch meter &amp;  		30% </a:t>
            </a:r>
            <a:r>
              <a:rPr lang="en-US" sz="2400">
                <a:sym typeface="Wingdings" pitchFamily="2" charset="2"/>
              </a:rPr>
              <a:t> 1.5-inch meter, </a:t>
            </a:r>
            <a:r>
              <a:rPr lang="en-US" sz="2400"/>
              <a:t>regardless of 5 gpm vs. 15 gpm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p:txBody>
          <a:bodyPr/>
          <a:lstStyle/>
          <a:p>
            <a:r>
              <a:rPr lang="en-US" sz="4000"/>
              <a:t>Hydraulics - Headloss 	</a:t>
            </a:r>
          </a:p>
        </p:txBody>
      </p:sp>
      <p:graphicFrame>
        <p:nvGraphicFramePr>
          <p:cNvPr id="345140" name="Group 52"/>
          <p:cNvGraphicFramePr>
            <a:graphicFrameLocks noGrp="1"/>
          </p:cNvGraphicFramePr>
          <p:nvPr/>
        </p:nvGraphicFramePr>
        <p:xfrm>
          <a:off x="552450" y="1160463"/>
          <a:ext cx="8101013" cy="4200525"/>
        </p:xfrm>
        <a:graphic>
          <a:graphicData uri="http://schemas.openxmlformats.org/drawingml/2006/table">
            <a:tbl>
              <a:tblPr/>
              <a:tblGrid>
                <a:gridCol w="4051300"/>
                <a:gridCol w="968375"/>
                <a:gridCol w="971550"/>
                <a:gridCol w="971550"/>
                <a:gridCol w="1138238"/>
              </a:tblGrid>
              <a:tr h="1544638">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Assuming flow of </a:t>
                      </a:r>
                      <a:r>
                        <a:rPr kumimoji="0" lang="en-US" sz="28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31 gpm </a:t>
                      </a:r>
                    </a:p>
                    <a:p>
                      <a:pPr marL="0" marR="0" lvl="0" indent="0" algn="l"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(2 heads at 13 gpm + 5 gpm domestic)</a:t>
                      </a:r>
                    </a:p>
                  </a:txBody>
                  <a:tcPr anchor="b"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1-inch lateral </a:t>
                      </a:r>
                      <a:b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br>
                      <a: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and meter</a:t>
                      </a:r>
                      <a:endParaRPr kumimoji="0" lang="en-US" sz="1400" b="0" i="0" u="none" strike="noStrike" cap="none" normalizeH="0" baseline="0" smtClean="0">
                        <a:ln>
                          <a:noFill/>
                        </a:ln>
                        <a:solidFill>
                          <a:schemeClr val="tx1"/>
                        </a:solidFill>
                        <a:effectLst/>
                        <a:latin typeface="Lucida Sans" pitchFamily="34" charset="0"/>
                        <a:ea typeface="Times New Roman" pitchFamily="18" charset="0"/>
                        <a:cs typeface="Arial" pitchFamily="34" charset="0"/>
                      </a:endParaRPr>
                    </a:p>
                  </a:txBody>
                  <a:tcPr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1.5-inch lateral </a:t>
                      </a:r>
                      <a:b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br>
                      <a: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and meter</a:t>
                      </a:r>
                      <a:endParaRPr kumimoji="0" lang="en-US" sz="1400" b="0" i="0" u="none" strike="noStrike" cap="none" normalizeH="0" baseline="0" smtClean="0">
                        <a:ln>
                          <a:noFill/>
                        </a:ln>
                        <a:solidFill>
                          <a:schemeClr val="tx1"/>
                        </a:solidFill>
                        <a:effectLst/>
                        <a:latin typeface="Lucida Sans" pitchFamily="34" charset="0"/>
                        <a:ea typeface="Times New Roman" pitchFamily="18" charset="0"/>
                        <a:cs typeface="Arial" pitchFamily="34" charset="0"/>
                      </a:endParaRPr>
                    </a:p>
                  </a:txBody>
                  <a:tcPr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2-inch lateral </a:t>
                      </a:r>
                      <a:b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br>
                      <a: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and meter</a:t>
                      </a:r>
                      <a:endParaRPr kumimoji="0" lang="en-US" sz="1400" b="0" i="0" u="none" strike="noStrike" cap="none" normalizeH="0" baseline="0" smtClean="0">
                        <a:ln>
                          <a:noFill/>
                        </a:ln>
                        <a:solidFill>
                          <a:schemeClr val="tx1"/>
                        </a:solidFill>
                        <a:effectLst/>
                        <a:latin typeface="Lucida Sans" pitchFamily="34" charset="0"/>
                        <a:ea typeface="Times New Roman" pitchFamily="18" charset="0"/>
                        <a:cs typeface="Arial" pitchFamily="34" charset="0"/>
                      </a:endParaRPr>
                    </a:p>
                  </a:txBody>
                  <a:tcPr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1.5-inch lateral </a:t>
                      </a:r>
                      <a:b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br>
                      <a: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and 1-inch meter</a:t>
                      </a:r>
                      <a:endParaRPr kumimoji="0" lang="en-US" sz="1400" b="0" i="0" u="none" strike="noStrike" cap="none" normalizeH="0" baseline="0" smtClean="0">
                        <a:ln>
                          <a:noFill/>
                        </a:ln>
                        <a:solidFill>
                          <a:schemeClr val="tx1"/>
                        </a:solidFill>
                        <a:effectLst/>
                        <a:latin typeface="Lucida Sans" pitchFamily="34" charset="0"/>
                        <a:ea typeface="Times New Roman" pitchFamily="18" charset="0"/>
                        <a:cs typeface="Arial" pitchFamily="34" charset="0"/>
                      </a:endParaRPr>
                    </a:p>
                  </a:txBody>
                  <a:tcPr anchor="b"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706438">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Lucida Sans" pitchFamily="34" charset="0"/>
                          <a:ea typeface="Times New Roman" pitchFamily="18" charset="0"/>
                          <a:cs typeface="Arial" pitchFamily="34" charset="0"/>
                        </a:rPr>
                        <a:t>Calculated Pressure Loss (psi) Through 30' Service Lateral (Hazen Williams)</a:t>
                      </a:r>
                      <a:endParaRPr kumimoji="0" lang="en-US" sz="1400" b="0" i="0" u="none" strike="noStrike" cap="none" normalizeH="0" baseline="0" smtClean="0">
                        <a:ln>
                          <a:noFill/>
                        </a:ln>
                        <a:solidFill>
                          <a:schemeClr val="tx1"/>
                        </a:solidFill>
                        <a:effectLst/>
                        <a:latin typeface="Lucida Sans" pitchFamily="34" charset="0"/>
                        <a:ea typeface="Times New Roman" pitchFamily="18" charset="0"/>
                        <a:cs typeface="Arial" pitchFamily="34" charset="0"/>
                      </a:endParaRPr>
                    </a:p>
                  </a:txBody>
                  <a:tcPr anchor="ct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16.8</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2.8</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0.8</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2.8</a:t>
                      </a:r>
                    </a:p>
                  </a:txBody>
                  <a:tcPr anchor="ct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Lucida Sans" pitchFamily="34" charset="0"/>
                          <a:ea typeface="Times New Roman" pitchFamily="18" charset="0"/>
                          <a:cs typeface="Arial" pitchFamily="34" charset="0"/>
                        </a:rPr>
                        <a:t>Estimated Pressure Loss Through Meter (psi)</a:t>
                      </a:r>
                      <a:endParaRPr kumimoji="0" lang="en-US" sz="1400" b="0" i="0" u="none" strike="noStrike" cap="none" normalizeH="0" baseline="0" smtClean="0">
                        <a:ln>
                          <a:noFill/>
                        </a:ln>
                        <a:solidFill>
                          <a:schemeClr val="tx1"/>
                        </a:solidFill>
                        <a:effectLst/>
                        <a:latin typeface="Lucida Sans" pitchFamily="34" charset="0"/>
                        <a:ea typeface="Times New Roman" pitchFamily="18" charset="0"/>
                        <a:cs typeface="Arial" pitchFamily="34" charset="0"/>
                      </a:endParaRPr>
                    </a:p>
                  </a:txBody>
                  <a:tcPr anchor="ct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2.9</a:t>
                      </a: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1.0</a:t>
                      </a: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0.5</a:t>
                      </a: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2.9</a:t>
                      </a:r>
                    </a:p>
                  </a:txBody>
                  <a:tcPr anchor="ct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8025">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Lucida Sans" pitchFamily="34" charset="0"/>
                          <a:ea typeface="Times New Roman" pitchFamily="18" charset="0"/>
                          <a:cs typeface="Arial" pitchFamily="34" charset="0"/>
                        </a:rPr>
                        <a:t>Total Pressure Loss (psi) Through Service Lateral and Meter</a:t>
                      </a:r>
                      <a:endParaRPr kumimoji="0" lang="en-US" sz="1400" b="0" i="0" u="none" strike="noStrike" cap="none" normalizeH="0" baseline="0" smtClean="0">
                        <a:ln>
                          <a:noFill/>
                        </a:ln>
                        <a:solidFill>
                          <a:schemeClr val="tx1"/>
                        </a:solidFill>
                        <a:effectLst/>
                        <a:latin typeface="Lucida Sans" pitchFamily="34" charset="0"/>
                        <a:ea typeface="Times New Roman" pitchFamily="18" charset="0"/>
                        <a:cs typeface="Arial" pitchFamily="34" charset="0"/>
                      </a:endParaRPr>
                    </a:p>
                  </a:txBody>
                  <a:tcPr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19.7</a:t>
                      </a:r>
                      <a:endParaRPr kumimoji="0" lang="en-US" sz="1400" b="0" i="0" u="none" strike="noStrike" cap="none" normalizeH="0" baseline="0" smtClean="0">
                        <a:ln>
                          <a:noFill/>
                        </a:ln>
                        <a:solidFill>
                          <a:schemeClr val="tx1"/>
                        </a:solidFill>
                        <a:effectLst/>
                        <a:latin typeface="Lucida Sans" pitchFamily="34" charset="0"/>
                        <a:ea typeface="Times New Roman" pitchFamily="18" charset="0"/>
                        <a:cs typeface="Arial"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3.8</a:t>
                      </a:r>
                      <a:endParaRPr kumimoji="0" lang="en-US" sz="1400" b="0" i="0" u="none" strike="noStrike" cap="none" normalizeH="0" baseline="0" smtClean="0">
                        <a:ln>
                          <a:noFill/>
                        </a:ln>
                        <a:solidFill>
                          <a:schemeClr val="tx1"/>
                        </a:solidFill>
                        <a:effectLst/>
                        <a:latin typeface="Lucida Sans" pitchFamily="34" charset="0"/>
                        <a:ea typeface="Times New Roman" pitchFamily="18" charset="0"/>
                        <a:cs typeface="Arial"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1.3</a:t>
                      </a:r>
                      <a:endParaRPr kumimoji="0" lang="en-US" sz="1400" b="0" i="0" u="none" strike="noStrike" cap="none" normalizeH="0" baseline="0" smtClean="0">
                        <a:ln>
                          <a:noFill/>
                        </a:ln>
                        <a:solidFill>
                          <a:schemeClr val="tx1"/>
                        </a:solidFill>
                        <a:effectLst/>
                        <a:latin typeface="Lucida Sans" pitchFamily="34" charset="0"/>
                        <a:ea typeface="Times New Roman" pitchFamily="18" charset="0"/>
                        <a:cs typeface="Arial"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5.7</a:t>
                      </a:r>
                      <a:endParaRPr kumimoji="0" lang="en-US" sz="1400" b="0" i="0" u="none" strike="noStrike" cap="none" normalizeH="0" baseline="0" smtClean="0">
                        <a:ln>
                          <a:noFill/>
                        </a:ln>
                        <a:solidFill>
                          <a:schemeClr val="tx1"/>
                        </a:solidFill>
                        <a:effectLst/>
                        <a:latin typeface="Lucida Sans" pitchFamily="34" charset="0"/>
                        <a:ea typeface="Times New Roman" pitchFamily="18" charset="0"/>
                        <a:cs typeface="Arial" pitchFamily="34" charset="0"/>
                      </a:endParaRPr>
                    </a:p>
                  </a:txBody>
                  <a:tcPr anchor="ct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8025">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Meter capacity (gpm)</a:t>
                      </a:r>
                    </a:p>
                  </a:txBody>
                  <a:tcPr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50</a:t>
                      </a:r>
                    </a:p>
                  </a:txBody>
                  <a:tcP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100</a:t>
                      </a:r>
                    </a:p>
                  </a:txBody>
                  <a:tcP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160</a:t>
                      </a:r>
                    </a:p>
                  </a:txBody>
                  <a:tcP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50</a:t>
                      </a:r>
                    </a:p>
                  </a:txBody>
                  <a:tcPr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
        <p:nvSpPr>
          <p:cNvPr id="345142" name="Oval 54"/>
          <p:cNvSpPr>
            <a:spLocks noChangeArrowheads="1"/>
          </p:cNvSpPr>
          <p:nvPr/>
        </p:nvSpPr>
        <p:spPr bwMode="auto">
          <a:xfrm>
            <a:off x="7551738" y="1441450"/>
            <a:ext cx="1071562" cy="4038600"/>
          </a:xfrm>
          <a:prstGeom prst="ellipse">
            <a:avLst/>
          </a:prstGeom>
          <a:noFill/>
          <a:ln w="9525">
            <a:solidFill>
              <a:srgbClr val="FF0000"/>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5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1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lstStyle/>
          <a:p>
            <a:r>
              <a:rPr lang="en-US" sz="4000"/>
              <a:t>Hydraulics - Headloss </a:t>
            </a:r>
            <a:r>
              <a:rPr lang="en-US"/>
              <a:t>	</a:t>
            </a:r>
          </a:p>
        </p:txBody>
      </p:sp>
      <p:graphicFrame>
        <p:nvGraphicFramePr>
          <p:cNvPr id="347192" name="Group 56"/>
          <p:cNvGraphicFramePr>
            <a:graphicFrameLocks noGrp="1"/>
          </p:cNvGraphicFramePr>
          <p:nvPr/>
        </p:nvGraphicFramePr>
        <p:xfrm>
          <a:off x="503238" y="1131888"/>
          <a:ext cx="8150225" cy="4197350"/>
        </p:xfrm>
        <a:graphic>
          <a:graphicData uri="http://schemas.openxmlformats.org/drawingml/2006/table">
            <a:tbl>
              <a:tblPr/>
              <a:tblGrid>
                <a:gridCol w="4075112"/>
                <a:gridCol w="974725"/>
                <a:gridCol w="979488"/>
                <a:gridCol w="1000125"/>
                <a:gridCol w="1120775"/>
              </a:tblGrid>
              <a:tr h="1543050">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Assuming flow of </a:t>
                      </a:r>
                      <a:r>
                        <a:rPr kumimoji="0" lang="en-US" sz="28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41 gpm</a:t>
                      </a:r>
                      <a: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 </a:t>
                      </a:r>
                    </a:p>
                    <a:p>
                      <a:pPr marL="0" marR="0" lvl="0" indent="0" algn="l"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(2 heads at 13 gpm + 15 gpm domestic)</a:t>
                      </a:r>
                    </a:p>
                  </a:txBody>
                  <a:tcPr anchor="b"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1-inch lateral </a:t>
                      </a:r>
                      <a:b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br>
                      <a: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and meter</a:t>
                      </a:r>
                      <a:endParaRPr kumimoji="0" lang="en-US" sz="1400" b="0" i="0" u="none" strike="noStrike" cap="none" normalizeH="0" baseline="0" smtClean="0">
                        <a:ln>
                          <a:noFill/>
                        </a:ln>
                        <a:solidFill>
                          <a:schemeClr val="tx1"/>
                        </a:solidFill>
                        <a:effectLst/>
                        <a:latin typeface="Lucida Sans" pitchFamily="34" charset="0"/>
                        <a:ea typeface="Times New Roman" pitchFamily="18" charset="0"/>
                        <a:cs typeface="Arial" pitchFamily="34" charset="0"/>
                      </a:endParaRPr>
                    </a:p>
                  </a:txBody>
                  <a:tcPr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1.5-inch lateral </a:t>
                      </a:r>
                      <a:b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br>
                      <a: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and meter</a:t>
                      </a:r>
                      <a:endParaRPr kumimoji="0" lang="en-US" sz="1400" b="0" i="0" u="none" strike="noStrike" cap="none" normalizeH="0" baseline="0" smtClean="0">
                        <a:ln>
                          <a:noFill/>
                        </a:ln>
                        <a:solidFill>
                          <a:schemeClr val="tx1"/>
                        </a:solidFill>
                        <a:effectLst/>
                        <a:latin typeface="Lucida Sans" pitchFamily="34" charset="0"/>
                        <a:ea typeface="Times New Roman" pitchFamily="18" charset="0"/>
                        <a:cs typeface="Arial" pitchFamily="34" charset="0"/>
                      </a:endParaRPr>
                    </a:p>
                  </a:txBody>
                  <a:tcPr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2-inch lateral </a:t>
                      </a:r>
                      <a:b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br>
                      <a: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and meter</a:t>
                      </a:r>
                      <a:endParaRPr kumimoji="0" lang="en-US" sz="1400" b="0" i="0" u="none" strike="noStrike" cap="none" normalizeH="0" baseline="0" smtClean="0">
                        <a:ln>
                          <a:noFill/>
                        </a:ln>
                        <a:solidFill>
                          <a:schemeClr val="tx1"/>
                        </a:solidFill>
                        <a:effectLst/>
                        <a:latin typeface="Lucida Sans" pitchFamily="34" charset="0"/>
                        <a:ea typeface="Times New Roman" pitchFamily="18" charset="0"/>
                        <a:cs typeface="Arial" pitchFamily="34" charset="0"/>
                      </a:endParaRPr>
                    </a:p>
                  </a:txBody>
                  <a:tcPr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1.5-inch lateral </a:t>
                      </a:r>
                      <a:b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br>
                      <a: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and 1-inch meter</a:t>
                      </a:r>
                      <a:endParaRPr kumimoji="0" lang="en-US" sz="1400" b="0" i="0" u="none" strike="noStrike" cap="none" normalizeH="0" baseline="0" smtClean="0">
                        <a:ln>
                          <a:noFill/>
                        </a:ln>
                        <a:solidFill>
                          <a:schemeClr val="tx1"/>
                        </a:solidFill>
                        <a:effectLst/>
                        <a:latin typeface="Lucida Sans" pitchFamily="34" charset="0"/>
                        <a:ea typeface="Times New Roman" pitchFamily="18" charset="0"/>
                        <a:cs typeface="Arial" pitchFamily="34" charset="0"/>
                      </a:endParaRPr>
                    </a:p>
                  </a:txBody>
                  <a:tcPr anchor="b"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704850">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Lucida Sans" pitchFamily="34" charset="0"/>
                          <a:ea typeface="Times New Roman" pitchFamily="18" charset="0"/>
                          <a:cs typeface="Arial" pitchFamily="34" charset="0"/>
                        </a:rPr>
                        <a:t>Calculated Pressure Loss (psi) Through 30' Service Lateral (Hazen Williams)</a:t>
                      </a:r>
                      <a:endParaRPr kumimoji="0" lang="en-US" sz="1400" b="0" i="0" u="none" strike="noStrike" cap="none" normalizeH="0" baseline="0" smtClean="0">
                        <a:ln>
                          <a:noFill/>
                        </a:ln>
                        <a:solidFill>
                          <a:schemeClr val="tx1"/>
                        </a:solidFill>
                        <a:effectLst/>
                        <a:latin typeface="Lucida Sans" pitchFamily="34" charset="0"/>
                        <a:ea typeface="Times New Roman" pitchFamily="18" charset="0"/>
                        <a:cs typeface="Arial" pitchFamily="34" charset="0"/>
                      </a:endParaRPr>
                    </a:p>
                  </a:txBody>
                  <a:tcPr anchor="ct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28.2</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4.8</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1.4</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4.8</a:t>
                      </a:r>
                    </a:p>
                  </a:txBody>
                  <a:tcPr anchor="ct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Lucida Sans" pitchFamily="34" charset="0"/>
                          <a:ea typeface="Times New Roman" pitchFamily="18" charset="0"/>
                          <a:cs typeface="Arial" pitchFamily="34" charset="0"/>
                        </a:rPr>
                        <a:t>Estimated Pressure Loss Through Meter (psi)</a:t>
                      </a:r>
                      <a:endParaRPr kumimoji="0" lang="en-US" sz="1400" b="0" i="0" u="none" strike="noStrike" cap="none" normalizeH="0" baseline="0" smtClean="0">
                        <a:ln>
                          <a:noFill/>
                        </a:ln>
                        <a:solidFill>
                          <a:schemeClr val="tx1"/>
                        </a:solidFill>
                        <a:effectLst/>
                        <a:latin typeface="Lucida Sans" pitchFamily="34" charset="0"/>
                        <a:ea typeface="Times New Roman" pitchFamily="18" charset="0"/>
                        <a:cs typeface="Arial" pitchFamily="34" charset="0"/>
                      </a:endParaRPr>
                    </a:p>
                  </a:txBody>
                  <a:tcPr anchor="ct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4.8</a:t>
                      </a: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1.5</a:t>
                      </a: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0.7</a:t>
                      </a: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4.8</a:t>
                      </a:r>
                    </a:p>
                  </a:txBody>
                  <a:tcPr anchor="ct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8025">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en-US" sz="1400" b="1" i="1" u="none" strike="noStrike" cap="none" normalizeH="0" baseline="0" smtClean="0">
                          <a:ln>
                            <a:noFill/>
                          </a:ln>
                          <a:solidFill>
                            <a:schemeClr val="tx1"/>
                          </a:solidFill>
                          <a:effectLst/>
                          <a:latin typeface="Lucida Sans" pitchFamily="34" charset="0"/>
                          <a:ea typeface="Times New Roman" pitchFamily="18" charset="0"/>
                          <a:cs typeface="Arial" pitchFamily="34" charset="0"/>
                        </a:rPr>
                        <a:t>Total Pressure Loss (psi) Through Service Lateral and Meter</a:t>
                      </a:r>
                      <a:endParaRPr kumimoji="0" lang="en-US" sz="1400" b="0" i="0" u="none" strike="noStrike" cap="none" normalizeH="0" baseline="0" smtClean="0">
                        <a:ln>
                          <a:noFill/>
                        </a:ln>
                        <a:solidFill>
                          <a:schemeClr val="tx1"/>
                        </a:solidFill>
                        <a:effectLst/>
                        <a:latin typeface="Lucida Sans" pitchFamily="34" charset="0"/>
                        <a:ea typeface="Times New Roman" pitchFamily="18" charset="0"/>
                        <a:cs typeface="Arial" pitchFamily="34" charset="0"/>
                      </a:endParaRPr>
                    </a:p>
                  </a:txBody>
                  <a:tcPr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33.1</a:t>
                      </a:r>
                      <a:endParaRPr kumimoji="0" lang="en-US" sz="1400" b="0" i="0" u="none" strike="noStrike" cap="none" normalizeH="0" baseline="0" smtClean="0">
                        <a:ln>
                          <a:noFill/>
                        </a:ln>
                        <a:solidFill>
                          <a:schemeClr val="tx1"/>
                        </a:solidFill>
                        <a:effectLst/>
                        <a:latin typeface="Lucida Sans" pitchFamily="34" charset="0"/>
                        <a:ea typeface="Times New Roman" pitchFamily="18" charset="0"/>
                        <a:cs typeface="Arial"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6.3</a:t>
                      </a:r>
                      <a:endParaRPr kumimoji="0" lang="en-US" sz="1400" b="0" i="0" u="none" strike="noStrike" cap="none" normalizeH="0" baseline="0" smtClean="0">
                        <a:ln>
                          <a:noFill/>
                        </a:ln>
                        <a:solidFill>
                          <a:schemeClr val="tx1"/>
                        </a:solidFill>
                        <a:effectLst/>
                        <a:latin typeface="Lucida Sans" pitchFamily="34" charset="0"/>
                        <a:ea typeface="Times New Roman" pitchFamily="18" charset="0"/>
                        <a:cs typeface="Arial"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2.0</a:t>
                      </a:r>
                      <a:endParaRPr kumimoji="0" lang="en-US" sz="1400" b="0" i="0" u="none" strike="noStrike" cap="none" normalizeH="0" baseline="0" smtClean="0">
                        <a:ln>
                          <a:noFill/>
                        </a:ln>
                        <a:solidFill>
                          <a:schemeClr val="tx1"/>
                        </a:solidFill>
                        <a:effectLst/>
                        <a:latin typeface="Lucida Sans" pitchFamily="34" charset="0"/>
                        <a:ea typeface="Times New Roman" pitchFamily="18" charset="0"/>
                        <a:cs typeface="Arial"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9.6</a:t>
                      </a:r>
                      <a:endParaRPr kumimoji="0" lang="en-US" sz="1400" b="0" i="0" u="none" strike="noStrike" cap="none" normalizeH="0" baseline="0" smtClean="0">
                        <a:ln>
                          <a:noFill/>
                        </a:ln>
                        <a:solidFill>
                          <a:schemeClr val="tx1"/>
                        </a:solidFill>
                        <a:effectLst/>
                        <a:latin typeface="Lucida Sans" pitchFamily="34" charset="0"/>
                        <a:ea typeface="Times New Roman" pitchFamily="18" charset="0"/>
                        <a:cs typeface="Arial" pitchFamily="34" charset="0"/>
                      </a:endParaRPr>
                    </a:p>
                  </a:txBody>
                  <a:tcPr anchor="ct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8025">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Meter capacity (gpm)</a:t>
                      </a:r>
                    </a:p>
                  </a:txBody>
                  <a:tcPr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50</a:t>
                      </a:r>
                    </a:p>
                  </a:txBody>
                  <a:tcP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100</a:t>
                      </a:r>
                    </a:p>
                  </a:txBody>
                  <a:tcP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160</a:t>
                      </a:r>
                    </a:p>
                  </a:txBody>
                  <a:tcP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pitchFamily="34" charset="0"/>
                          <a:ea typeface="Times New Roman" pitchFamily="18" charset="0"/>
                          <a:cs typeface="Arial" pitchFamily="34" charset="0"/>
                        </a:rPr>
                        <a:t>50</a:t>
                      </a:r>
                    </a:p>
                  </a:txBody>
                  <a:tcPr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
        <p:nvSpPr>
          <p:cNvPr id="347190" name="Oval 54"/>
          <p:cNvSpPr>
            <a:spLocks noChangeArrowheads="1"/>
          </p:cNvSpPr>
          <p:nvPr/>
        </p:nvSpPr>
        <p:spPr bwMode="auto">
          <a:xfrm>
            <a:off x="7551738" y="1441450"/>
            <a:ext cx="1071562" cy="4038600"/>
          </a:xfrm>
          <a:prstGeom prst="ellipse">
            <a:avLst/>
          </a:prstGeom>
          <a:noFill/>
          <a:ln w="9525">
            <a:solidFill>
              <a:srgbClr val="FF0000"/>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7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9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a:t>Water Supplier Reliability Issues</a:t>
            </a:r>
          </a:p>
        </p:txBody>
      </p:sp>
      <p:sp>
        <p:nvSpPr>
          <p:cNvPr id="139267" name="Rectangle 3"/>
          <p:cNvSpPr>
            <a:spLocks noGrp="1" noChangeArrowheads="1"/>
          </p:cNvSpPr>
          <p:nvPr>
            <p:ph type="body" sz="half" idx="1"/>
          </p:nvPr>
        </p:nvSpPr>
        <p:spPr>
          <a:xfrm>
            <a:off x="228600" y="1524000"/>
            <a:ext cx="6553200" cy="5105400"/>
          </a:xfrm>
        </p:spPr>
        <p:txBody>
          <a:bodyPr/>
          <a:lstStyle/>
          <a:p>
            <a:r>
              <a:rPr lang="en-US" sz="3000" b="1">
                <a:solidFill>
                  <a:schemeClr val="tx2"/>
                </a:solidFill>
              </a:rPr>
              <a:t>Water Supply</a:t>
            </a:r>
          </a:p>
          <a:p>
            <a:pPr>
              <a:buFontTx/>
              <a:buNone/>
            </a:pPr>
            <a:endParaRPr lang="en-US" sz="3000" b="1">
              <a:solidFill>
                <a:schemeClr val="tx2"/>
              </a:solidFill>
            </a:endParaRPr>
          </a:p>
          <a:p>
            <a:r>
              <a:rPr lang="en-US" sz="3000" b="1">
                <a:solidFill>
                  <a:schemeClr val="tx2"/>
                </a:solidFill>
              </a:rPr>
              <a:t>Water Facilities</a:t>
            </a:r>
          </a:p>
          <a:p>
            <a:pPr>
              <a:buFontTx/>
              <a:buNone/>
            </a:pPr>
            <a:endParaRPr lang="en-US" sz="3000" b="1">
              <a:solidFill>
                <a:schemeClr val="tx2"/>
              </a:solidFill>
            </a:endParaRPr>
          </a:p>
          <a:p>
            <a:r>
              <a:rPr lang="en-US" sz="3000" b="1">
                <a:solidFill>
                  <a:schemeClr val="tx2"/>
                </a:solidFill>
              </a:rPr>
              <a:t>Water Quality </a:t>
            </a:r>
          </a:p>
          <a:p>
            <a:endParaRPr lang="en-US" sz="3000" b="1">
              <a:solidFill>
                <a:schemeClr val="tx2"/>
              </a:solidFill>
            </a:endParaRPr>
          </a:p>
          <a:p>
            <a:r>
              <a:rPr lang="en-US" sz="3000" b="1">
                <a:solidFill>
                  <a:schemeClr val="tx2"/>
                </a:solidFill>
              </a:rPr>
              <a:t>Cost</a:t>
            </a:r>
          </a:p>
        </p:txBody>
      </p:sp>
      <p:pic>
        <p:nvPicPr>
          <p:cNvPr id="139272" name="Picture 8" descr="water (1)"/>
          <p:cNvPicPr>
            <a:picLocks noChangeAspect="1" noChangeArrowheads="1"/>
          </p:cNvPicPr>
          <p:nvPr/>
        </p:nvPicPr>
        <p:blipFill>
          <a:blip r:embed="rId2" cstate="print"/>
          <a:srcRect/>
          <a:stretch>
            <a:fillRect/>
          </a:stretch>
        </p:blipFill>
        <p:spPr bwMode="auto">
          <a:xfrm>
            <a:off x="5140325" y="1590675"/>
            <a:ext cx="3194050" cy="4729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Effect transition="in" filter="blinds(horizontal)">
                                      <p:cBhvr>
                                        <p:cTn id="7" dur="500"/>
                                        <p:tgtEl>
                                          <p:spTgt spid="139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9267">
                                            <p:txEl>
                                              <p:pRg st="2" end="2"/>
                                            </p:txEl>
                                          </p:spTgt>
                                        </p:tgtEl>
                                        <p:attrNameLst>
                                          <p:attrName>style.visibility</p:attrName>
                                        </p:attrNameLst>
                                      </p:cBhvr>
                                      <p:to>
                                        <p:strVal val="visible"/>
                                      </p:to>
                                    </p:set>
                                    <p:animEffect transition="in" filter="blinds(horizontal)">
                                      <p:cBhvr>
                                        <p:cTn id="12" dur="500"/>
                                        <p:tgtEl>
                                          <p:spTgt spid="1392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9267">
                                            <p:txEl>
                                              <p:pRg st="4" end="4"/>
                                            </p:txEl>
                                          </p:spTgt>
                                        </p:tgtEl>
                                        <p:attrNameLst>
                                          <p:attrName>style.visibility</p:attrName>
                                        </p:attrNameLst>
                                      </p:cBhvr>
                                      <p:to>
                                        <p:strVal val="visible"/>
                                      </p:to>
                                    </p:set>
                                    <p:animEffect transition="in" filter="blinds(horizontal)">
                                      <p:cBhvr>
                                        <p:cTn id="17" dur="500"/>
                                        <p:tgtEl>
                                          <p:spTgt spid="13926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9267">
                                            <p:txEl>
                                              <p:pRg st="6" end="6"/>
                                            </p:txEl>
                                          </p:spTgt>
                                        </p:tgtEl>
                                        <p:attrNameLst>
                                          <p:attrName>style.visibility</p:attrName>
                                        </p:attrNameLst>
                                      </p:cBhvr>
                                      <p:to>
                                        <p:strVal val="visible"/>
                                      </p:to>
                                    </p:set>
                                    <p:animEffect transition="in" filter="blinds(horizontal)">
                                      <p:cBhvr>
                                        <p:cTn id="22" dur="500"/>
                                        <p:tgtEl>
                                          <p:spTgt spid="1392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lstStyle/>
          <a:p>
            <a:r>
              <a:rPr lang="en-US" sz="4000">
                <a:cs typeface="Arial" pitchFamily="34" charset="0"/>
              </a:rPr>
              <a:t>Pressure Loss through Backflow Preventers</a:t>
            </a:r>
            <a:r>
              <a:rPr lang="en-US" sz="4000"/>
              <a:t> 	</a:t>
            </a:r>
          </a:p>
        </p:txBody>
      </p:sp>
      <p:graphicFrame>
        <p:nvGraphicFramePr>
          <p:cNvPr id="349290" name="Group 106"/>
          <p:cNvGraphicFramePr>
            <a:graphicFrameLocks noGrp="1"/>
          </p:cNvGraphicFramePr>
          <p:nvPr>
            <p:ph sz="half" idx="2"/>
          </p:nvPr>
        </p:nvGraphicFramePr>
        <p:xfrm>
          <a:off x="749300" y="1576388"/>
          <a:ext cx="7962900" cy="4395787"/>
        </p:xfrm>
        <a:graphic>
          <a:graphicData uri="http://schemas.openxmlformats.org/drawingml/2006/table">
            <a:tbl>
              <a:tblPr/>
              <a:tblGrid>
                <a:gridCol w="1816100"/>
                <a:gridCol w="590550"/>
                <a:gridCol w="1387475"/>
                <a:gridCol w="1389063"/>
                <a:gridCol w="1389062"/>
                <a:gridCol w="1390650"/>
              </a:tblGrid>
              <a:tr h="546100">
                <a:tc gridSpan="6">
                  <a:txBody>
                    <a:bodyPr/>
                    <a:lstStyle/>
                    <a:p>
                      <a:pPr marL="342900" marR="0" lvl="0" indent="-342900" algn="ctr" defTabSz="914400" rtl="0" eaLnBrk="0" fontAlgn="b"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Lucida Sans" pitchFamily="34" charset="0"/>
                        <a:ea typeface="ヒラギノ角ゴ Pro W3" charset="-128"/>
                      </a:endParaRPr>
                    </a:p>
                  </a:txBody>
                  <a:tcPr anchor="b" horzOverflow="overflow">
                    <a:lnL cap="flat">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0200">
                <a:tc>
                  <a:txBody>
                    <a:bodyPr/>
                    <a:lstStyle/>
                    <a:p>
                      <a:pPr marL="342900" marR="0" lvl="0" indent="-342900" algn="l" defTabSz="914400" rtl="0" eaLnBrk="0" fontAlgn="b"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pitchFamily="34" charset="0"/>
                          <a:ea typeface="ヒラギノ角ゴ Pro W3" charset="-128"/>
                          <a:cs typeface="Arial" pitchFamily="34" charset="0"/>
                        </a:rPr>
                        <a:t>Backflow Device</a:t>
                      </a:r>
                      <a:endParaRPr kumimoji="0" lang="en-US" sz="1400" b="1" i="0" u="none" strike="noStrike" cap="none" normalizeH="0" baseline="0" smtClean="0">
                        <a:ln>
                          <a:noFill/>
                        </a:ln>
                        <a:solidFill>
                          <a:schemeClr val="tx1"/>
                        </a:solidFill>
                        <a:effectLst/>
                        <a:latin typeface="Lucida Sans" pitchFamily="34" charset="0"/>
                        <a:ea typeface="ヒラギノ角ゴ Pro W3" charset="-128"/>
                      </a:endParaRPr>
                    </a:p>
                  </a:txBody>
                  <a:tcPr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pitchFamily="34" charset="0"/>
                          <a:ea typeface="ヒラギノ角ゴ Pro W3" charset="-128"/>
                          <a:cs typeface="Arial" pitchFamily="34" charset="0"/>
                        </a:rPr>
                        <a:t> </a:t>
                      </a:r>
                      <a:endParaRPr kumimoji="0" lang="en-US" sz="1400" b="1" i="0" u="none" strike="noStrike" cap="none" normalizeH="0" baseline="0" smtClean="0">
                        <a:ln>
                          <a:noFill/>
                        </a:ln>
                        <a:solidFill>
                          <a:schemeClr val="tx1"/>
                        </a:solidFill>
                        <a:effectLst/>
                        <a:latin typeface="Lucida Sans" pitchFamily="34" charset="0"/>
                        <a:ea typeface="ヒラギノ角ゴ Pro W3" charset="-128"/>
                      </a:endParaRPr>
                    </a:p>
                  </a:txBody>
                  <a:tcPr anchor="b" horzOverflow="overflow">
                    <a:lnL>
                      <a:noFill/>
                    </a:lnL>
                    <a:lnR>
                      <a:noFill/>
                    </a:lnR>
                    <a:lnT>
                      <a:noFill/>
                    </a:lnT>
                    <a:lnB>
                      <a:noFill/>
                    </a:lnB>
                    <a:lnTlToBr>
                      <a:noFill/>
                    </a:lnTlToBr>
                    <a:lnBlToTr>
                      <a:noFill/>
                    </a:lnBlToTr>
                    <a:noFill/>
                  </a:tcPr>
                </a:tc>
                <a:tc gridSpan="4">
                  <a:txBody>
                    <a:bodyPr/>
                    <a:lstStyle/>
                    <a:p>
                      <a:pPr marL="342900" marR="0" lvl="0" indent="-342900" algn="ctr" defTabSz="914400" rtl="0" eaLnBrk="0" fontAlgn="b"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pitchFamily="34" charset="0"/>
                          <a:ea typeface="ヒラギノ角ゴ Pro W3" charset="-128"/>
                          <a:cs typeface="Arial" pitchFamily="34" charset="0"/>
                        </a:rPr>
                        <a:t>Pressure Loss at Given Flow (psi)</a:t>
                      </a:r>
                      <a:endParaRPr kumimoji="0" lang="en-US" sz="1400" b="1" i="0" u="none" strike="noStrike" cap="none" normalizeH="0" baseline="0" smtClean="0">
                        <a:ln>
                          <a:noFill/>
                        </a:ln>
                        <a:solidFill>
                          <a:schemeClr val="tx1"/>
                        </a:solidFill>
                        <a:effectLst/>
                        <a:latin typeface="Lucida Sans" pitchFamily="34" charset="0"/>
                        <a:ea typeface="ヒラギノ角ゴ Pro W3" charset="-128"/>
                      </a:endParaRPr>
                    </a:p>
                  </a:txBody>
                  <a:tcPr anchor="b" horzOverflow="overflow">
                    <a:lnL>
                      <a:noFill/>
                    </a:lnL>
                    <a:lnR cap="flat">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330200">
                <a:tc>
                  <a:txBody>
                    <a:bodyPr/>
                    <a:lstStyle/>
                    <a:p>
                      <a:pPr marL="342900" marR="0" lvl="0" indent="-342900" algn="l" defTabSz="914400" rtl="0" eaLnBrk="0" fontAlgn="b"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pitchFamily="34" charset="0"/>
                          <a:ea typeface="ヒラギノ角ゴ Pro W3" charset="-128"/>
                          <a:cs typeface="Arial" pitchFamily="34" charset="0"/>
                        </a:rPr>
                        <a:t>1-inch</a:t>
                      </a:r>
                      <a:endParaRPr kumimoji="0" lang="en-US" sz="1400" b="0" i="0" u="none" strike="noStrike" cap="none" normalizeH="0" baseline="0" smtClean="0">
                        <a:ln>
                          <a:noFill/>
                        </a:ln>
                        <a:solidFill>
                          <a:schemeClr val="tx1"/>
                        </a:solidFill>
                        <a:effectLst/>
                        <a:latin typeface="Lucida Sans" pitchFamily="34" charset="0"/>
                        <a:ea typeface="ヒラギノ角ゴ Pro W3" charset="-128"/>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pitchFamily="34" charset="0"/>
                          <a:ea typeface="ヒラギノ角ゴ Pro W3" charset="-128"/>
                          <a:cs typeface="Arial" pitchFamily="34" charset="0"/>
                        </a:rPr>
                        <a:t> </a:t>
                      </a:r>
                      <a:endParaRPr kumimoji="0" lang="en-US" sz="1400" b="0" i="0" u="none" strike="noStrike" cap="none" normalizeH="0" baseline="0" smtClean="0">
                        <a:ln>
                          <a:noFill/>
                        </a:ln>
                        <a:solidFill>
                          <a:schemeClr val="tx1"/>
                        </a:solidFill>
                        <a:effectLst/>
                        <a:latin typeface="Lucida Sans" pitchFamily="34" charset="0"/>
                        <a:ea typeface="ヒラギノ角ゴ Pro W3" charset="-128"/>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pitchFamily="34" charset="0"/>
                          <a:ea typeface="ヒラギノ角ゴ Pro W3" charset="-128"/>
                          <a:cs typeface="Arial" pitchFamily="34" charset="0"/>
                        </a:rPr>
                        <a:t>26 gpm</a:t>
                      </a:r>
                      <a:endParaRPr kumimoji="0" lang="en-US" sz="1400" b="0" i="0" u="none" strike="noStrike" cap="none" normalizeH="0" baseline="0" smtClean="0">
                        <a:ln>
                          <a:noFill/>
                        </a:ln>
                        <a:solidFill>
                          <a:schemeClr val="tx1"/>
                        </a:solidFill>
                        <a:effectLst/>
                        <a:latin typeface="Lucida Sans" pitchFamily="34" charset="0"/>
                        <a:ea typeface="ヒラギノ角ゴ Pro W3" charset="-128"/>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pitchFamily="34" charset="0"/>
                          <a:ea typeface="ヒラギノ角ゴ Pro W3" charset="-128"/>
                          <a:cs typeface="Arial" pitchFamily="34" charset="0"/>
                        </a:rPr>
                        <a:t>31 gpm</a:t>
                      </a:r>
                      <a:endParaRPr kumimoji="0" lang="en-US" sz="1400" b="0" i="0" u="none" strike="noStrike" cap="none" normalizeH="0" baseline="0" smtClean="0">
                        <a:ln>
                          <a:noFill/>
                        </a:ln>
                        <a:solidFill>
                          <a:schemeClr val="tx1"/>
                        </a:solidFill>
                        <a:effectLst/>
                        <a:latin typeface="Lucida Sans" pitchFamily="34" charset="0"/>
                        <a:ea typeface="ヒラギノ角ゴ Pro W3" charset="-128"/>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pitchFamily="34" charset="0"/>
                          <a:ea typeface="ヒラギノ角ゴ Pro W3" charset="-128"/>
                          <a:cs typeface="Arial" pitchFamily="34" charset="0"/>
                        </a:rPr>
                        <a:t>34 gpm</a:t>
                      </a:r>
                      <a:endParaRPr kumimoji="0" lang="en-US" sz="1400" b="0" i="0" u="none" strike="noStrike" cap="none" normalizeH="0" baseline="0" smtClean="0">
                        <a:ln>
                          <a:noFill/>
                        </a:ln>
                        <a:solidFill>
                          <a:schemeClr val="tx1"/>
                        </a:solidFill>
                        <a:effectLst/>
                        <a:latin typeface="Lucida Sans" pitchFamily="34" charset="0"/>
                        <a:ea typeface="ヒラギノ角ゴ Pro W3" charset="-128"/>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pitchFamily="34" charset="0"/>
                          <a:ea typeface="ヒラギノ角ゴ Pro W3" charset="-128"/>
                          <a:cs typeface="Arial" pitchFamily="34" charset="0"/>
                        </a:rPr>
                        <a:t>41 gpm</a:t>
                      </a:r>
                      <a:endParaRPr kumimoji="0" lang="en-US" sz="1400" b="0" i="0" u="none" strike="noStrike" cap="none" normalizeH="0" baseline="0" smtClean="0">
                        <a:ln>
                          <a:noFill/>
                        </a:ln>
                        <a:solidFill>
                          <a:schemeClr val="tx1"/>
                        </a:solidFill>
                        <a:effectLst/>
                        <a:latin typeface="Lucida Sans" pitchFamily="34" charset="0"/>
                        <a:ea typeface="ヒラギノ角ゴ Pro W3" charset="-128"/>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328613">
                <a:tc gridSpan="2">
                  <a:txBody>
                    <a:bodyPr/>
                    <a:lstStyle/>
                    <a:p>
                      <a:pPr marL="342900" marR="0" lvl="0" indent="-342900" algn="l"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Lucida Sans" pitchFamily="34" charset="0"/>
                          <a:ea typeface="ヒラギノ角ゴ Pro W3" charset="-128"/>
                          <a:cs typeface="Arial" pitchFamily="34" charset="0"/>
                        </a:rPr>
                        <a:t>Double Check</a:t>
                      </a:r>
                      <a:r>
                        <a:rPr kumimoji="0" lang="en-US" sz="1400" b="0" i="0" u="none" strike="noStrike" cap="none" normalizeH="0" baseline="30000" smtClean="0">
                          <a:ln>
                            <a:noFill/>
                          </a:ln>
                          <a:solidFill>
                            <a:schemeClr val="tx1"/>
                          </a:solidFill>
                          <a:effectLst/>
                          <a:latin typeface="Lucida Sans" pitchFamily="34" charset="0"/>
                          <a:ea typeface="ヒラギノ角ゴ Pro W3" charset="-128"/>
                          <a:cs typeface="Arial" pitchFamily="34" charset="0"/>
                        </a:rPr>
                        <a:t>1</a:t>
                      </a:r>
                      <a:endParaRPr kumimoji="0" lang="en-US" sz="1400" b="0" i="0" u="none" strike="noStrike" cap="none" normalizeH="0" baseline="0" smtClean="0">
                        <a:ln>
                          <a:noFill/>
                        </a:ln>
                        <a:solidFill>
                          <a:schemeClr val="tx1"/>
                        </a:solidFill>
                        <a:effectLst/>
                        <a:latin typeface="Lucida Sans" pitchFamily="34" charset="0"/>
                        <a:ea typeface="ヒラギノ角ゴ Pro W3" charset="-128"/>
                      </a:endParaRPr>
                    </a:p>
                  </a:txBody>
                  <a:tcPr anchor="b"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a:txBody>
                    <a:bodyPr/>
                    <a:lstStyle/>
                    <a:p>
                      <a:pPr marL="342900" marR="0" lvl="0" indent="-342900" algn="ctr"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Lucida Sans" pitchFamily="34" charset="0"/>
                          <a:ea typeface="ヒラギノ角ゴ Pro W3" charset="-128"/>
                          <a:cs typeface="Arial" pitchFamily="34" charset="0"/>
                        </a:rPr>
                        <a:t>5.6</a:t>
                      </a:r>
                      <a:endParaRPr kumimoji="0" lang="en-US" sz="1400" b="0" i="0" u="none" strike="noStrike" cap="none" normalizeH="0" baseline="0" smtClean="0">
                        <a:ln>
                          <a:noFill/>
                        </a:ln>
                        <a:solidFill>
                          <a:schemeClr val="tx1"/>
                        </a:solidFill>
                        <a:effectLst/>
                        <a:latin typeface="Lucida Sans" pitchFamily="34" charset="0"/>
                        <a:ea typeface="ヒラギノ角ゴ Pro W3" charset="-128"/>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Lucida Sans" pitchFamily="34" charset="0"/>
                          <a:ea typeface="ヒラギノ角ゴ Pro W3" charset="-128"/>
                          <a:cs typeface="Arial" pitchFamily="34" charset="0"/>
                        </a:rPr>
                        <a:t>6.0</a:t>
                      </a:r>
                      <a:endParaRPr kumimoji="0" lang="en-US" sz="1400" b="0" i="0" u="none" strike="noStrike" cap="none" normalizeH="0" baseline="0" smtClean="0">
                        <a:ln>
                          <a:noFill/>
                        </a:ln>
                        <a:solidFill>
                          <a:schemeClr val="tx1"/>
                        </a:solidFill>
                        <a:effectLst/>
                        <a:latin typeface="Lucida Sans" pitchFamily="34" charset="0"/>
                        <a:ea typeface="ヒラギノ角ゴ Pro W3" charset="-128"/>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Lucida Sans" pitchFamily="34" charset="0"/>
                          <a:ea typeface="ヒラギノ角ゴ Pro W3" charset="-128"/>
                          <a:cs typeface="Arial" pitchFamily="34" charset="0"/>
                        </a:rPr>
                        <a:t>6.5</a:t>
                      </a:r>
                      <a:endParaRPr kumimoji="0" lang="en-US" sz="1400" b="0" i="0" u="none" strike="noStrike" cap="none" normalizeH="0" baseline="0" smtClean="0">
                        <a:ln>
                          <a:noFill/>
                        </a:ln>
                        <a:solidFill>
                          <a:schemeClr val="tx1"/>
                        </a:solidFill>
                        <a:effectLst/>
                        <a:latin typeface="Lucida Sans" pitchFamily="34" charset="0"/>
                        <a:ea typeface="ヒラギノ角ゴ Pro W3" charset="-128"/>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Lucida Sans" pitchFamily="34" charset="0"/>
                          <a:ea typeface="ヒラギノ角ゴ Pro W3" charset="-128"/>
                          <a:cs typeface="Arial" pitchFamily="34" charset="0"/>
                        </a:rPr>
                        <a:t>7.4</a:t>
                      </a:r>
                      <a:endParaRPr kumimoji="0" lang="en-US" sz="1400" b="0" i="0" u="none" strike="noStrike" cap="none" normalizeH="0" baseline="0" smtClean="0">
                        <a:ln>
                          <a:noFill/>
                        </a:ln>
                        <a:solidFill>
                          <a:schemeClr val="tx1"/>
                        </a:solidFill>
                        <a:effectLst/>
                        <a:latin typeface="Lucida Sans" pitchFamily="34" charset="0"/>
                        <a:ea typeface="ヒラギノ角ゴ Pro W3" charset="-128"/>
                      </a:endParaRPr>
                    </a:p>
                  </a:txBody>
                  <a:tcPr anchor="b"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330200">
                <a:tc gridSpan="2">
                  <a:txBody>
                    <a:bodyPr/>
                    <a:lstStyle/>
                    <a:p>
                      <a:pPr marL="342900" marR="0" lvl="0" indent="-342900" algn="l"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Lucida Sans" pitchFamily="34" charset="0"/>
                          <a:ea typeface="ヒラギノ角ゴ Pro W3" charset="-128"/>
                          <a:cs typeface="Arial" pitchFamily="34" charset="0"/>
                        </a:rPr>
                        <a:t>Reduced pressure</a:t>
                      </a:r>
                      <a:r>
                        <a:rPr kumimoji="0" lang="en-US" sz="1400" b="0" i="0" u="none" strike="noStrike" cap="none" normalizeH="0" baseline="30000" smtClean="0">
                          <a:ln>
                            <a:noFill/>
                          </a:ln>
                          <a:solidFill>
                            <a:schemeClr val="tx1"/>
                          </a:solidFill>
                          <a:effectLst/>
                          <a:latin typeface="Lucida Sans" pitchFamily="34" charset="0"/>
                          <a:ea typeface="ヒラギノ角ゴ Pro W3" charset="-128"/>
                          <a:cs typeface="Arial" pitchFamily="34" charset="0"/>
                        </a:rPr>
                        <a:t>2</a:t>
                      </a:r>
                      <a:endParaRPr kumimoji="0" lang="en-US" sz="1400" b="0" i="0" u="none" strike="noStrike" cap="none" normalizeH="0" baseline="0" smtClean="0">
                        <a:ln>
                          <a:noFill/>
                        </a:ln>
                        <a:solidFill>
                          <a:schemeClr val="tx1"/>
                        </a:solidFill>
                        <a:effectLst/>
                        <a:latin typeface="Lucida Sans" pitchFamily="34" charset="0"/>
                        <a:ea typeface="ヒラギノ角ゴ Pro W3" charset="-128"/>
                      </a:endParaRPr>
                    </a:p>
                  </a:txBody>
                  <a:tcPr anchor="b" horzOverflow="overflow">
                    <a:lnL cap="flat">
                      <a:noFill/>
                    </a:lnL>
                    <a:lnR>
                      <a:noFill/>
                    </a:lnR>
                    <a:lnT>
                      <a:noFill/>
                    </a:lnT>
                    <a:lnB>
                      <a:noFill/>
                    </a:lnB>
                    <a:lnTlToBr>
                      <a:noFill/>
                    </a:lnTlToBr>
                    <a:lnBlToTr>
                      <a:noFill/>
                    </a:lnBlToTr>
                    <a:noFill/>
                  </a:tcPr>
                </a:tc>
                <a:tc hMerge="1">
                  <a:txBody>
                    <a:bodyPr/>
                    <a:lstStyle/>
                    <a:p>
                      <a:endParaRPr lang="en-US"/>
                    </a:p>
                  </a:txBody>
                  <a:tcPr/>
                </a:tc>
                <a:tc>
                  <a:txBody>
                    <a:bodyPr/>
                    <a:lstStyle/>
                    <a:p>
                      <a:pPr marL="342900" marR="0" lvl="0" indent="-342900" algn="ctr"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Lucida Sans" pitchFamily="34" charset="0"/>
                          <a:ea typeface="ヒラギノ角ゴ Pro W3" charset="-128"/>
                          <a:cs typeface="Arial" pitchFamily="34" charset="0"/>
                        </a:rPr>
                        <a:t>12.0</a:t>
                      </a:r>
                      <a:endParaRPr kumimoji="0" lang="en-US" sz="1400" b="0" i="0" u="none" strike="noStrike" cap="none" normalizeH="0" baseline="0" smtClean="0">
                        <a:ln>
                          <a:noFill/>
                        </a:ln>
                        <a:solidFill>
                          <a:schemeClr val="tx1"/>
                        </a:solidFill>
                        <a:effectLst/>
                        <a:latin typeface="Lucida Sans" pitchFamily="34" charset="0"/>
                        <a:ea typeface="ヒラギノ角ゴ Pro W3" charset="-128"/>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Lucida Sans" pitchFamily="34" charset="0"/>
                          <a:ea typeface="ヒラギノ角ゴ Pro W3" charset="-128"/>
                          <a:cs typeface="Arial" pitchFamily="34" charset="0"/>
                        </a:rPr>
                        <a:t>12.3</a:t>
                      </a:r>
                      <a:endParaRPr kumimoji="0" lang="en-US" sz="1400" b="0" i="0" u="none" strike="noStrike" cap="none" normalizeH="0" baseline="0" smtClean="0">
                        <a:ln>
                          <a:noFill/>
                        </a:ln>
                        <a:solidFill>
                          <a:schemeClr val="tx1"/>
                        </a:solidFill>
                        <a:effectLst/>
                        <a:latin typeface="Lucida Sans" pitchFamily="34" charset="0"/>
                        <a:ea typeface="ヒラギノ角ゴ Pro W3" charset="-128"/>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Lucida Sans" pitchFamily="34" charset="0"/>
                          <a:ea typeface="ヒラギノ角ゴ Pro W3" charset="-128"/>
                          <a:cs typeface="Arial" pitchFamily="34" charset="0"/>
                        </a:rPr>
                        <a:t>12.3</a:t>
                      </a:r>
                      <a:endParaRPr kumimoji="0" lang="en-US" sz="1400" b="0" i="0" u="none" strike="noStrike" cap="none" normalizeH="0" baseline="0" smtClean="0">
                        <a:ln>
                          <a:noFill/>
                        </a:ln>
                        <a:solidFill>
                          <a:schemeClr val="tx1"/>
                        </a:solidFill>
                        <a:effectLst/>
                        <a:latin typeface="Lucida Sans" pitchFamily="34" charset="0"/>
                        <a:ea typeface="ヒラギノ角ゴ Pro W3" charset="-128"/>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Lucida Sans" pitchFamily="34" charset="0"/>
                          <a:ea typeface="ヒラギノ角ゴ Pro W3" charset="-128"/>
                          <a:cs typeface="Arial" pitchFamily="34" charset="0"/>
                        </a:rPr>
                        <a:t>13.1</a:t>
                      </a:r>
                      <a:endParaRPr kumimoji="0" lang="en-US" sz="1400" b="0" i="0" u="none" strike="noStrike" cap="none" normalizeH="0" baseline="0" smtClean="0">
                        <a:ln>
                          <a:noFill/>
                        </a:ln>
                        <a:solidFill>
                          <a:schemeClr val="tx1"/>
                        </a:solidFill>
                        <a:effectLst/>
                        <a:latin typeface="Lucida Sans" pitchFamily="34" charset="0"/>
                        <a:ea typeface="ヒラギノ角ゴ Pro W3" charset="-128"/>
                      </a:endParaRPr>
                    </a:p>
                  </a:txBody>
                  <a:tcPr anchor="b" horzOverflow="overflow">
                    <a:lnL>
                      <a:noFill/>
                    </a:lnL>
                    <a:lnR cap="flat">
                      <a:noFill/>
                    </a:lnR>
                    <a:lnT>
                      <a:noFill/>
                    </a:lnT>
                    <a:lnB>
                      <a:noFill/>
                    </a:lnB>
                    <a:lnTlToBr>
                      <a:noFill/>
                    </a:lnTlToBr>
                    <a:lnBlToTr>
                      <a:noFill/>
                    </a:lnBlToTr>
                    <a:noFill/>
                  </a:tcPr>
                </a:tc>
              </a:tr>
              <a:tr h="330200">
                <a:tc>
                  <a:txBody>
                    <a:bodyPr/>
                    <a:lstStyle/>
                    <a:p>
                      <a:pPr marL="342900" marR="0" lvl="0" indent="-342900" algn="l" defTabSz="914400" rtl="0" eaLnBrk="0" fontAlgn="b" latinLnBrk="0" hangingPunct="0">
                        <a:lnSpc>
                          <a:spcPct val="9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pitchFamily="34" charset="0"/>
                          <a:ea typeface="ヒラギノ角ゴ Pro W3" charset="-128"/>
                          <a:cs typeface="Arial" pitchFamily="34" charset="0"/>
                        </a:rPr>
                        <a:t>1.5-inch</a:t>
                      </a:r>
                      <a:endParaRPr kumimoji="0" lang="en-US" sz="1400" b="0" i="0" u="none" strike="noStrike" cap="none" normalizeH="0" baseline="0" smtClean="0">
                        <a:ln>
                          <a:noFill/>
                        </a:ln>
                        <a:solidFill>
                          <a:schemeClr val="tx1"/>
                        </a:solidFill>
                        <a:effectLst/>
                        <a:latin typeface="Lucida Sans" pitchFamily="34" charset="0"/>
                        <a:ea typeface="ヒラギノ角ゴ Pro W3" charset="-128"/>
                      </a:endParaRPr>
                    </a:p>
                  </a:txBody>
                  <a:tcPr anchor="b"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Lucida Sans" pitchFamily="34" charset="0"/>
                          <a:ea typeface="ヒラギノ角ゴ Pro W3" charset="-128"/>
                          <a:cs typeface="Arial" pitchFamily="34" charset="0"/>
                        </a:rPr>
                        <a:t> </a:t>
                      </a:r>
                      <a:endParaRPr kumimoji="0" lang="en-US" sz="1400" b="0" i="0" u="none" strike="noStrike" cap="none" normalizeH="0" baseline="0" smtClean="0">
                        <a:ln>
                          <a:noFill/>
                        </a:ln>
                        <a:solidFill>
                          <a:schemeClr val="tx1"/>
                        </a:solidFill>
                        <a:effectLst/>
                        <a:latin typeface="Lucida Sans" pitchFamily="34" charset="0"/>
                        <a:ea typeface="ヒラギノ角ゴ Pro W3" charset="-128"/>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Lucida Sans" pitchFamily="34" charset="0"/>
                          <a:ea typeface="ヒラギノ角ゴ Pro W3" charset="-128"/>
                          <a:cs typeface="Arial" pitchFamily="34" charset="0"/>
                        </a:rPr>
                        <a:t> </a:t>
                      </a:r>
                      <a:endParaRPr kumimoji="0" lang="en-US" sz="1400" b="0" i="0" u="none" strike="noStrike" cap="none" normalizeH="0" baseline="0" smtClean="0">
                        <a:ln>
                          <a:noFill/>
                        </a:ln>
                        <a:solidFill>
                          <a:schemeClr val="tx1"/>
                        </a:solidFill>
                        <a:effectLst/>
                        <a:latin typeface="Lucida Sans" pitchFamily="34" charset="0"/>
                        <a:ea typeface="ヒラギノ角ゴ Pro W3" charset="-128"/>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Lucida Sans" pitchFamily="34" charset="0"/>
                          <a:ea typeface="ヒラギノ角ゴ Pro W3" charset="-128"/>
                          <a:cs typeface="Arial" pitchFamily="34" charset="0"/>
                        </a:rPr>
                        <a:t> </a:t>
                      </a:r>
                      <a:endParaRPr kumimoji="0" lang="en-US" sz="1400" b="0" i="0" u="none" strike="noStrike" cap="none" normalizeH="0" baseline="0" smtClean="0">
                        <a:ln>
                          <a:noFill/>
                        </a:ln>
                        <a:solidFill>
                          <a:schemeClr val="tx1"/>
                        </a:solidFill>
                        <a:effectLst/>
                        <a:latin typeface="Lucida Sans" pitchFamily="34" charset="0"/>
                        <a:ea typeface="ヒラギノ角ゴ Pro W3" charset="-128"/>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Lucida Sans" pitchFamily="34" charset="0"/>
                          <a:ea typeface="ヒラギノ角ゴ Pro W3" charset="-128"/>
                          <a:cs typeface="Arial" pitchFamily="34" charset="0"/>
                        </a:rPr>
                        <a:t> </a:t>
                      </a:r>
                      <a:endParaRPr kumimoji="0" lang="en-US" sz="1400" b="0" i="0" u="none" strike="noStrike" cap="none" normalizeH="0" baseline="0" smtClean="0">
                        <a:ln>
                          <a:noFill/>
                        </a:ln>
                        <a:solidFill>
                          <a:schemeClr val="tx1"/>
                        </a:solidFill>
                        <a:effectLst/>
                        <a:latin typeface="Lucida Sans" pitchFamily="34" charset="0"/>
                        <a:ea typeface="ヒラギノ角ゴ Pro W3" charset="-128"/>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a:ea typeface="ヒラギノ角ゴ Pro W3" charset="-128"/>
                          <a:cs typeface="Arial" pitchFamily="34" charset="0"/>
                        </a:rPr>
                        <a:t> </a:t>
                      </a:r>
                      <a:endParaRPr kumimoji="0" lang="en-US" sz="1400" b="0" i="0" u="none" strike="noStrike" cap="none" normalizeH="0" baseline="0" smtClean="0">
                        <a:ln>
                          <a:noFill/>
                        </a:ln>
                        <a:solidFill>
                          <a:schemeClr val="tx1"/>
                        </a:solidFill>
                        <a:effectLst/>
                        <a:latin typeface="Lucida Sans" pitchFamily="34" charset="0"/>
                        <a:ea typeface="ヒラギノ角ゴ Pro W3" charset="-128"/>
                      </a:endParaRPr>
                    </a:p>
                  </a:txBody>
                  <a:tcPr anchor="b"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330200">
                <a:tc gridSpan="2">
                  <a:txBody>
                    <a:bodyPr/>
                    <a:lstStyle/>
                    <a:p>
                      <a:pPr marL="342900" marR="0" lvl="0" indent="-342900" algn="l"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Lucida Sans" pitchFamily="34" charset="0"/>
                          <a:ea typeface="ヒラギノ角ゴ Pro W3" charset="-128"/>
                          <a:cs typeface="Arial" pitchFamily="34" charset="0"/>
                        </a:rPr>
                        <a:t>Double Check</a:t>
                      </a:r>
                      <a:r>
                        <a:rPr kumimoji="0" lang="en-US" sz="1400" b="0" i="0" u="none" strike="noStrike" cap="none" normalizeH="0" baseline="30000" smtClean="0">
                          <a:ln>
                            <a:noFill/>
                          </a:ln>
                          <a:solidFill>
                            <a:schemeClr val="tx1"/>
                          </a:solidFill>
                          <a:effectLst/>
                          <a:latin typeface="Lucida Sans" pitchFamily="34" charset="0"/>
                          <a:ea typeface="ヒラギノ角ゴ Pro W3" charset="-128"/>
                          <a:cs typeface="Arial" pitchFamily="34" charset="0"/>
                        </a:rPr>
                        <a:t>3</a:t>
                      </a:r>
                      <a:endParaRPr kumimoji="0" lang="en-US" sz="1400" b="0" i="0" u="none" strike="noStrike" cap="none" normalizeH="0" baseline="0" smtClean="0">
                        <a:ln>
                          <a:noFill/>
                        </a:ln>
                        <a:solidFill>
                          <a:schemeClr val="tx1"/>
                        </a:solidFill>
                        <a:effectLst/>
                        <a:latin typeface="Lucida Sans" pitchFamily="34" charset="0"/>
                        <a:ea typeface="ヒラギノ角ゴ Pro W3" charset="-128"/>
                      </a:endParaRPr>
                    </a:p>
                  </a:txBody>
                  <a:tcPr anchor="b"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a:txBody>
                    <a:bodyPr/>
                    <a:lstStyle/>
                    <a:p>
                      <a:pPr marL="342900" marR="0" lvl="0" indent="-342900" algn="ctr"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Lucida Sans" pitchFamily="34" charset="0"/>
                          <a:ea typeface="ヒラギノ角ゴ Pro W3" charset="-128"/>
                          <a:cs typeface="Arial" pitchFamily="34" charset="0"/>
                        </a:rPr>
                        <a:t>4.7</a:t>
                      </a:r>
                      <a:endParaRPr kumimoji="0" lang="en-US" sz="1400" b="0" i="0" u="none" strike="noStrike" cap="none" normalizeH="0" baseline="0" smtClean="0">
                        <a:ln>
                          <a:noFill/>
                        </a:ln>
                        <a:solidFill>
                          <a:schemeClr val="tx1"/>
                        </a:solidFill>
                        <a:effectLst/>
                        <a:latin typeface="Lucida Sans" pitchFamily="34" charset="0"/>
                        <a:ea typeface="ヒラギノ角ゴ Pro W3" charset="-128"/>
                      </a:endParaRPr>
                    </a:p>
                  </a:txBody>
                  <a:tcPr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Lucida Sans" pitchFamily="34" charset="0"/>
                          <a:ea typeface="ヒラギノ角ゴ Pro W3" charset="-128"/>
                          <a:cs typeface="Arial" pitchFamily="34" charset="0"/>
                        </a:rPr>
                        <a:t>4.7</a:t>
                      </a:r>
                      <a:endParaRPr kumimoji="0" lang="en-US" sz="1400" b="0" i="0" u="none" strike="noStrike" cap="none" normalizeH="0" baseline="0" smtClean="0">
                        <a:ln>
                          <a:noFill/>
                        </a:ln>
                        <a:solidFill>
                          <a:schemeClr val="tx1"/>
                        </a:solidFill>
                        <a:effectLst/>
                        <a:latin typeface="Lucida Sans" pitchFamily="34" charset="0"/>
                        <a:ea typeface="ヒラギノ角ゴ Pro W3" charset="-128"/>
                      </a:endParaRPr>
                    </a:p>
                  </a:txBody>
                  <a:tcPr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Lucida Sans" pitchFamily="34" charset="0"/>
                          <a:ea typeface="ヒラギノ角ゴ Pro W3" charset="-128"/>
                          <a:cs typeface="Arial" pitchFamily="34" charset="0"/>
                        </a:rPr>
                        <a:t>4.7</a:t>
                      </a:r>
                      <a:endParaRPr kumimoji="0" lang="en-US" sz="1400" b="0" i="0" u="none" strike="noStrike" cap="none" normalizeH="0" baseline="0" smtClean="0">
                        <a:ln>
                          <a:noFill/>
                        </a:ln>
                        <a:solidFill>
                          <a:schemeClr val="tx1"/>
                        </a:solidFill>
                        <a:effectLst/>
                        <a:latin typeface="Lucida Sans" pitchFamily="34" charset="0"/>
                        <a:ea typeface="ヒラギノ角ゴ Pro W3" charset="-128"/>
                      </a:endParaRPr>
                    </a:p>
                  </a:txBody>
                  <a:tcPr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Lucida Sans" pitchFamily="34" charset="0"/>
                          <a:ea typeface="ヒラギノ角ゴ Pro W3" charset="-128"/>
                          <a:cs typeface="Arial" pitchFamily="34" charset="0"/>
                        </a:rPr>
                        <a:t>5.0</a:t>
                      </a:r>
                      <a:endParaRPr kumimoji="0" lang="en-US" sz="1400" b="0" i="0" u="none" strike="noStrike" cap="none" normalizeH="0" baseline="0" smtClean="0">
                        <a:ln>
                          <a:noFill/>
                        </a:ln>
                        <a:solidFill>
                          <a:schemeClr val="tx1"/>
                        </a:solidFill>
                        <a:effectLst/>
                        <a:latin typeface="Lucida Sans" pitchFamily="34" charset="0"/>
                        <a:ea typeface="ヒラギノ角ゴ Pro W3" charset="-128"/>
                      </a:endParaRPr>
                    </a:p>
                  </a:txBody>
                  <a:tcPr anchor="b"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344488">
                <a:tc gridSpan="2">
                  <a:txBody>
                    <a:bodyPr/>
                    <a:lstStyle/>
                    <a:p>
                      <a:pPr marL="342900" marR="0" lvl="0" indent="-342900" algn="l"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Lucida Sans" pitchFamily="34" charset="0"/>
                          <a:ea typeface="ヒラギノ角ゴ Pro W3" charset="-128"/>
                          <a:cs typeface="Arial" pitchFamily="34" charset="0"/>
                        </a:rPr>
                        <a:t>Reduced Pressure</a:t>
                      </a:r>
                      <a:r>
                        <a:rPr kumimoji="0" lang="en-US" sz="1400" b="0" i="0" u="none" strike="noStrike" cap="none" normalizeH="0" baseline="30000" smtClean="0">
                          <a:ln>
                            <a:noFill/>
                          </a:ln>
                          <a:solidFill>
                            <a:schemeClr val="tx1"/>
                          </a:solidFill>
                          <a:effectLst/>
                          <a:latin typeface="Lucida Sans" pitchFamily="34" charset="0"/>
                          <a:ea typeface="ヒラギノ角ゴ Pro W3" charset="-128"/>
                          <a:cs typeface="Arial" pitchFamily="34" charset="0"/>
                        </a:rPr>
                        <a:t>4</a:t>
                      </a:r>
                      <a:endParaRPr kumimoji="0" lang="en-US" sz="1400" b="0" i="0" u="none" strike="noStrike" cap="none" normalizeH="0" baseline="0" smtClean="0">
                        <a:ln>
                          <a:noFill/>
                        </a:ln>
                        <a:solidFill>
                          <a:schemeClr val="tx1"/>
                        </a:solidFill>
                        <a:effectLst/>
                        <a:latin typeface="Lucida Sans" pitchFamily="34" charset="0"/>
                        <a:ea typeface="ヒラギノ角ゴ Pro W3" charset="-128"/>
                      </a:endParaRPr>
                    </a:p>
                  </a:txBody>
                  <a:tcPr anchor="b"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342900" marR="0" lvl="0" indent="-342900" algn="ctr"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Lucida Sans" pitchFamily="34" charset="0"/>
                          <a:ea typeface="ヒラギノ角ゴ Pro W3" charset="-128"/>
                          <a:cs typeface="Arial" pitchFamily="34" charset="0"/>
                        </a:rPr>
                        <a:t>11.5</a:t>
                      </a:r>
                      <a:endParaRPr kumimoji="0" lang="en-US" sz="1400" b="0" i="0" u="none" strike="noStrike" cap="none" normalizeH="0" baseline="0" smtClean="0">
                        <a:ln>
                          <a:noFill/>
                        </a:ln>
                        <a:solidFill>
                          <a:schemeClr val="tx1"/>
                        </a:solidFill>
                        <a:effectLst/>
                        <a:latin typeface="Lucida Sans" pitchFamily="34" charset="0"/>
                        <a:ea typeface="ヒラギノ角ゴ Pro W3" charset="-128"/>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Lucida Sans" pitchFamily="34" charset="0"/>
                          <a:ea typeface="ヒラギノ角ゴ Pro W3" charset="-128"/>
                          <a:cs typeface="Arial" pitchFamily="34" charset="0"/>
                        </a:rPr>
                        <a:t>11.5</a:t>
                      </a:r>
                      <a:endParaRPr kumimoji="0" lang="en-US" sz="1400" b="0" i="0" u="none" strike="noStrike" cap="none" normalizeH="0" baseline="0" smtClean="0">
                        <a:ln>
                          <a:noFill/>
                        </a:ln>
                        <a:solidFill>
                          <a:schemeClr val="tx1"/>
                        </a:solidFill>
                        <a:effectLst/>
                        <a:latin typeface="Lucida Sans" pitchFamily="34" charset="0"/>
                        <a:ea typeface="ヒラギノ角ゴ Pro W3" charset="-128"/>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Lucida Sans" pitchFamily="34" charset="0"/>
                          <a:ea typeface="ヒラギノ角ゴ Pro W3" charset="-128"/>
                          <a:cs typeface="Arial" pitchFamily="34" charset="0"/>
                        </a:rPr>
                        <a:t>11.5</a:t>
                      </a:r>
                      <a:endParaRPr kumimoji="0" lang="en-US" sz="1400" b="0" i="0" u="none" strike="noStrike" cap="none" normalizeH="0" baseline="0" smtClean="0">
                        <a:ln>
                          <a:noFill/>
                        </a:ln>
                        <a:solidFill>
                          <a:schemeClr val="tx1"/>
                        </a:solidFill>
                        <a:effectLst/>
                        <a:latin typeface="Lucida Sans" pitchFamily="34" charset="0"/>
                        <a:ea typeface="ヒラギノ角ゴ Pro W3" charset="-128"/>
                      </a:endParaRP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9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Lucida Sans" pitchFamily="34" charset="0"/>
                          <a:ea typeface="ヒラギノ角ゴ Pro W3" charset="-128"/>
                          <a:cs typeface="Arial" pitchFamily="34" charset="0"/>
                        </a:rPr>
                        <a:t>11.5</a:t>
                      </a:r>
                      <a:endParaRPr kumimoji="0" lang="en-US" sz="1400" b="0" i="0" u="none" strike="noStrike" cap="none" normalizeH="0" baseline="0" smtClean="0">
                        <a:ln>
                          <a:noFill/>
                        </a:ln>
                        <a:solidFill>
                          <a:schemeClr val="tx1"/>
                        </a:solidFill>
                        <a:effectLst/>
                        <a:latin typeface="Lucida Sans" pitchFamily="34" charset="0"/>
                        <a:ea typeface="ヒラギノ角ゴ Pro W3" charset="-128"/>
                      </a:endParaRPr>
                    </a:p>
                  </a:txBody>
                  <a:tcPr anchor="b"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266700">
                <a:tc gridSpan="6">
                  <a:txBody>
                    <a:bodyPr/>
                    <a:lstStyle/>
                    <a:p>
                      <a:pPr marL="0" marR="0" lvl="0" indent="0" algn="l" defTabSz="914400" rtl="0" eaLnBrk="0" fontAlgn="b" latinLnBrk="0" hangingPunct="0">
                        <a:lnSpc>
                          <a:spcPct val="90000"/>
                        </a:lnSpc>
                        <a:spcBef>
                          <a:spcPct val="100000"/>
                        </a:spcBef>
                        <a:spcAft>
                          <a:spcPct val="0"/>
                        </a:spcAft>
                        <a:buClrTx/>
                        <a:buSzTx/>
                        <a:buFontTx/>
                        <a:buNone/>
                        <a:tabLst/>
                      </a:pPr>
                      <a:r>
                        <a:rPr kumimoji="0" lang="en-US" sz="1400" b="0" i="1" u="none" strike="noStrike" cap="none" normalizeH="0" baseline="0" smtClean="0">
                          <a:ln>
                            <a:noFill/>
                          </a:ln>
                          <a:solidFill>
                            <a:schemeClr val="tx1"/>
                          </a:solidFill>
                          <a:effectLst/>
                          <a:latin typeface="Lucida Sans" pitchFamily="34" charset="0"/>
                          <a:ea typeface="ヒラギノ角ゴ Pro W3" charset="-128"/>
                          <a:cs typeface="Arial" pitchFamily="34" charset="0"/>
                        </a:rPr>
                        <a:t>Data is from manufacturers' specifications sheets</a:t>
                      </a:r>
                      <a:endParaRPr kumimoji="0" lang="en-US" sz="1400" b="0" i="1" u="none" strike="noStrike" cap="none" normalizeH="0" baseline="0" smtClean="0">
                        <a:ln>
                          <a:noFill/>
                        </a:ln>
                        <a:solidFill>
                          <a:schemeClr val="tx1"/>
                        </a:solidFill>
                        <a:effectLst/>
                        <a:latin typeface="Lucida Sans" pitchFamily="34" charset="0"/>
                        <a:ea typeface="ヒラギノ角ゴ Pro W3" charset="-128"/>
                      </a:endParaRPr>
                    </a:p>
                  </a:txBody>
                  <a:tcPr anchor="ctr" horzOverflow="overflow">
                    <a:lnL cap="flat">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36650">
                <a:tc gridSpan="6">
                  <a:txBody>
                    <a:bodyPr/>
                    <a:lstStyle/>
                    <a:p>
                      <a:pPr marL="342900" marR="0" lvl="0" indent="-342900" algn="l" defTabSz="914400" rtl="0" eaLnBrk="0" fontAlgn="b" latinLnBrk="0" hangingPunct="0">
                        <a:lnSpc>
                          <a:spcPct val="9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Lucida Sans" pitchFamily="34" charset="0"/>
                          <a:ea typeface="ヒラギノ角ゴ Pro W3" charset="-128"/>
                          <a:cs typeface="Arial" pitchFamily="34" charset="0"/>
                        </a:rPr>
                        <a:t>1. Average of headlosses from 6 Febco, Watts, and Wilkins 1-inch double check valves.</a:t>
                      </a:r>
                      <a:endParaRPr kumimoji="0" lang="en-US" sz="1400" b="0" i="1" u="none" strike="noStrike" cap="none" normalizeH="0" baseline="0" smtClean="0">
                        <a:ln>
                          <a:noFill/>
                        </a:ln>
                        <a:solidFill>
                          <a:schemeClr val="tx1"/>
                        </a:solidFill>
                        <a:effectLst/>
                        <a:latin typeface="Lucida Sans" pitchFamily="34" charset="0"/>
                        <a:ea typeface="ヒラギノ角ゴ Pro W3" charset="-128"/>
                      </a:endParaRPr>
                    </a:p>
                    <a:p>
                      <a:pPr marL="342900" marR="0" lvl="0" indent="-342900" algn="l" defTabSz="914400" rtl="0" eaLnBrk="0" fontAlgn="b" latinLnBrk="0" hangingPunct="0">
                        <a:lnSpc>
                          <a:spcPct val="9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Lucida Sans" pitchFamily="34" charset="0"/>
                          <a:ea typeface="ヒラギノ角ゴ Pro W3" charset="-128"/>
                          <a:cs typeface="Arial" pitchFamily="34" charset="0"/>
                        </a:rPr>
                        <a:t>2. Average of headlosses from 11 Febco, Watts, and Wilkins 1.5-inch reduced pressure valves.</a:t>
                      </a:r>
                      <a:endParaRPr kumimoji="0" lang="en-US" sz="1400" b="0" i="1" u="none" strike="noStrike" cap="none" normalizeH="0" baseline="0" smtClean="0">
                        <a:ln>
                          <a:noFill/>
                        </a:ln>
                        <a:solidFill>
                          <a:schemeClr val="tx1"/>
                        </a:solidFill>
                        <a:effectLst/>
                        <a:latin typeface="Lucida Sans" pitchFamily="34" charset="0"/>
                        <a:ea typeface="ヒラギノ角ゴ Pro W3" charset="-128"/>
                      </a:endParaRPr>
                    </a:p>
                    <a:p>
                      <a:pPr marL="342900" marR="0" lvl="0" indent="-342900" algn="l" defTabSz="914400" rtl="0" eaLnBrk="0" fontAlgn="b" latinLnBrk="0" hangingPunct="0">
                        <a:lnSpc>
                          <a:spcPct val="9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Lucida Sans" pitchFamily="34" charset="0"/>
                          <a:ea typeface="ヒラギノ角ゴ Pro W3" charset="-128"/>
                          <a:cs typeface="Arial" pitchFamily="34" charset="0"/>
                        </a:rPr>
                        <a:t>3. Average of headlosses from 5 Febco, Watts, and Wilkins 1-inch double check valves.</a:t>
                      </a:r>
                      <a:endParaRPr kumimoji="0" lang="en-US" sz="1400" b="0" i="1" u="none" strike="noStrike" cap="none" normalizeH="0" baseline="0" smtClean="0">
                        <a:ln>
                          <a:noFill/>
                        </a:ln>
                        <a:solidFill>
                          <a:schemeClr val="tx1"/>
                        </a:solidFill>
                        <a:effectLst/>
                        <a:latin typeface="Lucida Sans" pitchFamily="34" charset="0"/>
                        <a:ea typeface="ヒラギノ角ゴ Pro W3" charset="-128"/>
                      </a:endParaRPr>
                    </a:p>
                    <a:p>
                      <a:pPr marL="342900" marR="0" lvl="0" indent="-342900" algn="l" defTabSz="914400" rtl="0" eaLnBrk="0" fontAlgn="b" latinLnBrk="0" hangingPunct="0">
                        <a:lnSpc>
                          <a:spcPct val="9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Lucida Sans" pitchFamily="34" charset="0"/>
                          <a:ea typeface="ヒラギノ角ゴ Pro W3" charset="-128"/>
                          <a:cs typeface="Arial" pitchFamily="34" charset="0"/>
                        </a:rPr>
                        <a:t>4. Average of headlosses from 10 Febco, Watts, and Wilkins 1.5-inch reduced pressure valves.</a:t>
                      </a:r>
                      <a:endParaRPr kumimoji="0" lang="en-US" sz="1400" b="0" i="1" u="none" strike="noStrike" cap="none" normalizeH="0" baseline="0" smtClean="0">
                        <a:ln>
                          <a:noFill/>
                        </a:ln>
                        <a:solidFill>
                          <a:schemeClr val="tx1"/>
                        </a:solidFill>
                        <a:effectLst/>
                        <a:latin typeface="Lucida Sans" pitchFamily="34" charset="0"/>
                        <a:ea typeface="ヒラギノ角ゴ Pro W3" charset="-128"/>
                      </a:endParaRPr>
                    </a:p>
                  </a:txBody>
                  <a:tcPr horzOverflow="overflow">
                    <a:lnL cap="flat">
                      <a:noFill/>
                    </a:lnL>
                    <a:lnR cap="flat">
                      <a:noFill/>
                    </a:lnR>
                    <a:lnT>
                      <a:noFill/>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49291" name="Oval 107"/>
          <p:cNvSpPr>
            <a:spLocks noChangeArrowheads="1"/>
          </p:cNvSpPr>
          <p:nvPr/>
        </p:nvSpPr>
        <p:spPr bwMode="auto">
          <a:xfrm>
            <a:off x="7551738" y="1441450"/>
            <a:ext cx="1071562" cy="4038600"/>
          </a:xfrm>
          <a:prstGeom prst="ellipse">
            <a:avLst/>
          </a:prstGeom>
          <a:noFill/>
          <a:ln w="9525">
            <a:solidFill>
              <a:srgbClr val="FF0000"/>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9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2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p:txBody>
          <a:bodyPr/>
          <a:lstStyle/>
          <a:p>
            <a:r>
              <a:rPr lang="en-US" sz="4000"/>
              <a:t>EBMUD’s Backflow Preventer Requirements 	</a:t>
            </a:r>
          </a:p>
        </p:txBody>
      </p:sp>
      <p:graphicFrame>
        <p:nvGraphicFramePr>
          <p:cNvPr id="351235" name="Group 3"/>
          <p:cNvGraphicFramePr>
            <a:graphicFrameLocks noGrp="1"/>
          </p:cNvGraphicFramePr>
          <p:nvPr>
            <p:ph sz="half" idx="2"/>
          </p:nvPr>
        </p:nvGraphicFramePr>
        <p:xfrm>
          <a:off x="177800" y="1422400"/>
          <a:ext cx="8966200" cy="4129088"/>
        </p:xfrm>
        <a:graphic>
          <a:graphicData uri="http://schemas.openxmlformats.org/drawingml/2006/table">
            <a:tbl>
              <a:tblPr/>
              <a:tblGrid>
                <a:gridCol w="3898900"/>
                <a:gridCol w="1636713"/>
                <a:gridCol w="1555750"/>
                <a:gridCol w="1874837"/>
              </a:tblGrid>
              <a:tr h="631825">
                <a:tc>
                  <a:txBody>
                    <a:bodyPr/>
                    <a:lstStyle/>
                    <a:p>
                      <a:pPr marL="0" marR="0" lvl="0" indent="0" algn="l" defTabSz="914400" rtl="0" eaLnBrk="1" fontAlgn="base" latinLnBrk="0" hangingPunct="1">
                        <a:lnSpc>
                          <a:spcPct val="90000"/>
                        </a:lnSpc>
                        <a:spcBef>
                          <a:spcPct val="50000"/>
                        </a:spcBef>
                        <a:spcAft>
                          <a:spcPct val="0"/>
                        </a:spcAft>
                        <a:buClrTx/>
                        <a:buSzTx/>
                        <a:buFontTx/>
                        <a:buNone/>
                        <a:tabLst/>
                      </a:pPr>
                      <a:endParaRPr kumimoji="0" lang="en-US" sz="1400" b="1" i="0" u="none" strike="noStrike" cap="none" normalizeH="0" baseline="0" smtClean="0">
                        <a:ln>
                          <a:noFill/>
                        </a:ln>
                        <a:solidFill>
                          <a:schemeClr val="tx1"/>
                        </a:solidFill>
                        <a:effectLst/>
                        <a:latin typeface="Lucida Sans" pitchFamily="34" charset="0"/>
                        <a:ea typeface="ヒラギノ角ゴ Pro W3" charset="-128"/>
                      </a:endParaRPr>
                    </a:p>
                  </a:txBody>
                  <a:tcPr marT="0" anchor="b" horzOverflow="overflow">
                    <a:lnL cap="flat">
                      <a:noFill/>
                    </a:lnL>
                    <a:lnR>
                      <a:noFill/>
                    </a:lnR>
                    <a:lnT cap="flat">
                      <a:noFill/>
                    </a:lnT>
                    <a:lnB>
                      <a:noFill/>
                    </a:lnB>
                    <a:lnTlToBr>
                      <a:noFill/>
                    </a:lnTlToBr>
                    <a:lnBlToTr>
                      <a:noFill/>
                    </a:lnBlToTr>
                    <a:noFill/>
                  </a:tcPr>
                </a:tc>
                <a:tc gridSpan="3">
                  <a:txBody>
                    <a:bodyPr/>
                    <a:lstStyle/>
                    <a:p>
                      <a:pPr marL="0" marR="0" lvl="0" indent="0" algn="ctr" defTabSz="914400" rtl="0" eaLnBrk="1" fontAlgn="base" latinLnBrk="0" hangingPunct="1">
                        <a:lnSpc>
                          <a:spcPct val="90000"/>
                        </a:lnSpc>
                        <a:spcBef>
                          <a:spcPct val="50000"/>
                        </a:spcBef>
                        <a:spcAft>
                          <a:spcPct val="0"/>
                        </a:spcAft>
                        <a:buClrTx/>
                        <a:buSzTx/>
                        <a:buFontTx/>
                        <a:buNone/>
                        <a:tabLst/>
                      </a:pPr>
                      <a:r>
                        <a:rPr kumimoji="0" lang="en-US" sz="1600" b="1" i="0" u="none" strike="noStrike" cap="none" normalizeH="0" baseline="0" smtClean="0">
                          <a:ln>
                            <a:noFill/>
                          </a:ln>
                          <a:solidFill>
                            <a:schemeClr val="tx1"/>
                          </a:solidFill>
                          <a:effectLst/>
                          <a:latin typeface="Lucida Sans" pitchFamily="34" charset="0"/>
                          <a:ea typeface="ヒラギノ角ゴ Pro W3" charset="-128"/>
                        </a:rPr>
                        <a:t>Backflow Preventer Type</a:t>
                      </a:r>
                    </a:p>
                  </a:txBody>
                  <a:tcPr marT="0" anchor="b"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1311275">
                <a:tc>
                  <a:txBody>
                    <a:bodyPr/>
                    <a:lstStyle/>
                    <a:p>
                      <a:pPr marL="0" marR="0" lvl="0" indent="0" algn="l" defTabSz="914400" rtl="0" eaLnBrk="1" fontAlgn="base" latinLnBrk="0" hangingPunct="1">
                        <a:lnSpc>
                          <a:spcPct val="90000"/>
                        </a:lnSpc>
                        <a:spcBef>
                          <a:spcPct val="5000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pitchFamily="34" charset="0"/>
                          <a:ea typeface="ヒラギノ角ゴ Pro W3" charset="-128"/>
                        </a:rPr>
                        <a:t>Property Description</a:t>
                      </a:r>
                    </a:p>
                  </a:txBody>
                  <a:tcPr marT="0" anchor="b"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5000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pitchFamily="34" charset="0"/>
                          <a:ea typeface="ヒラギノ角ゴ Pro W3" charset="-128"/>
                        </a:rPr>
                        <a:t>Double Check</a:t>
                      </a:r>
                    </a:p>
                    <a:p>
                      <a:pPr marL="0" marR="0" lvl="0" indent="0" algn="ctr" defTabSz="914400" rtl="0" eaLnBrk="1" fontAlgn="base" latinLnBrk="0" hangingPunct="1">
                        <a:lnSpc>
                          <a:spcPct val="90000"/>
                        </a:lnSpc>
                        <a:spcBef>
                          <a:spcPct val="50000"/>
                        </a:spcBef>
                        <a:spcAft>
                          <a:spcPct val="0"/>
                        </a:spcAft>
                        <a:buClrTx/>
                        <a:buSzTx/>
                        <a:buFontTx/>
                        <a:buNone/>
                        <a:tabLst/>
                      </a:pPr>
                      <a:endParaRPr kumimoji="0" lang="en-US" sz="1400" b="1" i="0" u="none" strike="noStrike" cap="none" normalizeH="0" baseline="0" smtClean="0">
                        <a:ln>
                          <a:noFill/>
                        </a:ln>
                        <a:solidFill>
                          <a:schemeClr val="tx1"/>
                        </a:solidFill>
                        <a:effectLst/>
                        <a:latin typeface="Lucida Sans" pitchFamily="34" charset="0"/>
                        <a:ea typeface="ヒラギノ角ゴ Pro W3" charset="-128"/>
                      </a:endParaRPr>
                    </a:p>
                    <a:p>
                      <a:pPr marL="0" marR="0" lvl="0" indent="0" algn="ctr" defTabSz="914400" rtl="0" eaLnBrk="1" fontAlgn="base" latinLnBrk="0" hangingPunct="1">
                        <a:lnSpc>
                          <a:spcPct val="90000"/>
                        </a:lnSpc>
                        <a:spcBef>
                          <a:spcPct val="50000"/>
                        </a:spcBef>
                        <a:spcAft>
                          <a:spcPct val="0"/>
                        </a:spcAft>
                        <a:buClrTx/>
                        <a:buSzTx/>
                        <a:buFontTx/>
                        <a:buNone/>
                        <a:tabLst/>
                      </a:pPr>
                      <a:endParaRPr kumimoji="0" lang="en-US" sz="1400" b="1" i="0" u="none" strike="noStrike" cap="none" normalizeH="0" baseline="0" smtClean="0">
                        <a:ln>
                          <a:noFill/>
                        </a:ln>
                        <a:solidFill>
                          <a:schemeClr val="tx1"/>
                        </a:solidFill>
                        <a:effectLst/>
                        <a:latin typeface="Lucida Sans" pitchFamily="34" charset="0"/>
                        <a:ea typeface="ヒラギノ角ゴ Pro W3" charset="-128"/>
                      </a:endParaRPr>
                    </a:p>
                    <a:p>
                      <a:pPr marL="0" marR="0" lvl="0" indent="0" algn="ctr" defTabSz="914400" rtl="0" eaLnBrk="1" fontAlgn="base" latinLnBrk="0" hangingPunct="1">
                        <a:lnSpc>
                          <a:spcPct val="90000"/>
                        </a:lnSpc>
                        <a:spcBef>
                          <a:spcPct val="50000"/>
                        </a:spcBef>
                        <a:spcAft>
                          <a:spcPct val="0"/>
                        </a:spcAft>
                        <a:buClrTx/>
                        <a:buSzTx/>
                        <a:buFontTx/>
                        <a:buNone/>
                        <a:tabLst/>
                      </a:pPr>
                      <a:endParaRPr kumimoji="0" lang="en-US" sz="1400" b="1" i="0" u="none" strike="noStrike" cap="none" normalizeH="0" baseline="0" smtClean="0">
                        <a:ln>
                          <a:noFill/>
                        </a:ln>
                        <a:solidFill>
                          <a:schemeClr val="tx1"/>
                        </a:solidFill>
                        <a:effectLst/>
                        <a:latin typeface="Lucida Sans" pitchFamily="34" charset="0"/>
                        <a:ea typeface="ヒラギノ角ゴ Pro W3" charset="-128"/>
                      </a:endParaRPr>
                    </a:p>
                  </a:txBody>
                  <a:tcPr marT="0" anchor="b"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5000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pitchFamily="34" charset="0"/>
                          <a:ea typeface="ヒラギノ角ゴ Pro W3" charset="-128"/>
                        </a:rPr>
                        <a:t>Combo Meter</a:t>
                      </a:r>
                    </a:p>
                    <a:p>
                      <a:pPr marL="0" marR="0" lvl="0" indent="0" algn="ctr" defTabSz="914400" rtl="0" eaLnBrk="1" fontAlgn="base" latinLnBrk="0" hangingPunct="1">
                        <a:lnSpc>
                          <a:spcPct val="90000"/>
                        </a:lnSpc>
                        <a:spcBef>
                          <a:spcPct val="50000"/>
                        </a:spcBef>
                        <a:spcAft>
                          <a:spcPct val="0"/>
                        </a:spcAft>
                        <a:buClrTx/>
                        <a:buSzTx/>
                        <a:buFontTx/>
                        <a:buNone/>
                        <a:tabLst/>
                      </a:pPr>
                      <a:endParaRPr kumimoji="0" lang="en-US" sz="1400" b="1" i="0" u="none" strike="noStrike" cap="none" normalizeH="0" baseline="0" smtClean="0">
                        <a:ln>
                          <a:noFill/>
                        </a:ln>
                        <a:solidFill>
                          <a:schemeClr val="tx1"/>
                        </a:solidFill>
                        <a:effectLst/>
                        <a:latin typeface="Lucida Sans" pitchFamily="34" charset="0"/>
                        <a:ea typeface="ヒラギノ角ゴ Pro W3" charset="-128"/>
                      </a:endParaRPr>
                    </a:p>
                    <a:p>
                      <a:pPr marL="0" marR="0" lvl="0" indent="0" algn="ctr" defTabSz="914400" rtl="0" eaLnBrk="1" fontAlgn="base" latinLnBrk="0" hangingPunct="1">
                        <a:lnSpc>
                          <a:spcPct val="90000"/>
                        </a:lnSpc>
                        <a:spcBef>
                          <a:spcPct val="50000"/>
                        </a:spcBef>
                        <a:spcAft>
                          <a:spcPct val="0"/>
                        </a:spcAft>
                        <a:buClrTx/>
                        <a:buSzTx/>
                        <a:buFontTx/>
                        <a:buNone/>
                        <a:tabLst/>
                      </a:pPr>
                      <a:endParaRPr kumimoji="0" lang="en-US" sz="1400" b="1" i="0" u="none" strike="noStrike" cap="none" normalizeH="0" baseline="0" smtClean="0">
                        <a:ln>
                          <a:noFill/>
                        </a:ln>
                        <a:solidFill>
                          <a:schemeClr val="tx1"/>
                        </a:solidFill>
                        <a:effectLst/>
                        <a:latin typeface="Lucida Sans" pitchFamily="34" charset="0"/>
                        <a:ea typeface="ヒラギノ角ゴ Pro W3" charset="-128"/>
                      </a:endParaRPr>
                    </a:p>
                    <a:p>
                      <a:pPr marL="0" marR="0" lvl="0" indent="0" algn="ctr" defTabSz="914400" rtl="0" eaLnBrk="1" fontAlgn="base" latinLnBrk="0" hangingPunct="1">
                        <a:lnSpc>
                          <a:spcPct val="90000"/>
                        </a:lnSpc>
                        <a:spcBef>
                          <a:spcPct val="50000"/>
                        </a:spcBef>
                        <a:spcAft>
                          <a:spcPct val="0"/>
                        </a:spcAft>
                        <a:buClrTx/>
                        <a:buSzTx/>
                        <a:buFontTx/>
                        <a:buNone/>
                        <a:tabLst/>
                      </a:pPr>
                      <a:endParaRPr kumimoji="0" lang="en-US" sz="1400" b="1" i="0" u="none" strike="noStrike" cap="none" normalizeH="0" baseline="0" smtClean="0">
                        <a:ln>
                          <a:noFill/>
                        </a:ln>
                        <a:solidFill>
                          <a:schemeClr val="tx1"/>
                        </a:solidFill>
                        <a:effectLst/>
                        <a:latin typeface="Lucida Sans" pitchFamily="34" charset="0"/>
                        <a:ea typeface="ヒラギノ角ゴ Pro W3" charset="-128"/>
                      </a:endParaRPr>
                    </a:p>
                  </a:txBody>
                  <a:tcPr marT="0" anchor="b"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50000"/>
                        </a:spcBef>
                        <a:spcAft>
                          <a:spcPct val="0"/>
                        </a:spcAft>
                        <a:buClrTx/>
                        <a:buSzTx/>
                        <a:buFontTx/>
                        <a:buNone/>
                        <a:tabLst/>
                      </a:pPr>
                      <a:r>
                        <a:rPr kumimoji="0" lang="en-US" sz="1400" b="1" i="0" u="none" strike="noStrike" cap="none" normalizeH="0" baseline="0" smtClean="0">
                          <a:ln>
                            <a:noFill/>
                          </a:ln>
                          <a:solidFill>
                            <a:schemeClr val="tx1"/>
                          </a:solidFill>
                          <a:effectLst/>
                          <a:latin typeface="Lucida Sans" pitchFamily="34" charset="0"/>
                          <a:ea typeface="ヒラギノ角ゴ Pro W3" charset="-128"/>
                        </a:rPr>
                        <a:t>Reduced Pressure</a:t>
                      </a:r>
                    </a:p>
                    <a:p>
                      <a:pPr marL="0" marR="0" lvl="0" indent="0" algn="ctr" defTabSz="914400" rtl="0" eaLnBrk="1" fontAlgn="base" latinLnBrk="0" hangingPunct="1">
                        <a:lnSpc>
                          <a:spcPct val="90000"/>
                        </a:lnSpc>
                        <a:spcBef>
                          <a:spcPct val="50000"/>
                        </a:spcBef>
                        <a:spcAft>
                          <a:spcPct val="0"/>
                        </a:spcAft>
                        <a:buClrTx/>
                        <a:buSzTx/>
                        <a:buFontTx/>
                        <a:buNone/>
                        <a:tabLst/>
                      </a:pPr>
                      <a:endParaRPr kumimoji="0" lang="en-US" sz="1400" b="1" i="0" u="none" strike="noStrike" cap="none" normalizeH="0" baseline="0" smtClean="0">
                        <a:ln>
                          <a:noFill/>
                        </a:ln>
                        <a:solidFill>
                          <a:schemeClr val="tx1"/>
                        </a:solidFill>
                        <a:effectLst/>
                        <a:latin typeface="Lucida Sans" pitchFamily="34" charset="0"/>
                        <a:ea typeface="ヒラギノ角ゴ Pro W3" charset="-128"/>
                      </a:endParaRPr>
                    </a:p>
                    <a:p>
                      <a:pPr marL="0" marR="0" lvl="0" indent="0" algn="ctr" defTabSz="914400" rtl="0" eaLnBrk="1" fontAlgn="base" latinLnBrk="0" hangingPunct="1">
                        <a:lnSpc>
                          <a:spcPct val="90000"/>
                        </a:lnSpc>
                        <a:spcBef>
                          <a:spcPct val="50000"/>
                        </a:spcBef>
                        <a:spcAft>
                          <a:spcPct val="0"/>
                        </a:spcAft>
                        <a:buClrTx/>
                        <a:buSzTx/>
                        <a:buFontTx/>
                        <a:buNone/>
                        <a:tabLst/>
                      </a:pPr>
                      <a:endParaRPr kumimoji="0" lang="en-US" sz="1400" b="1" i="0" u="none" strike="noStrike" cap="none" normalizeH="0" baseline="0" smtClean="0">
                        <a:ln>
                          <a:noFill/>
                        </a:ln>
                        <a:solidFill>
                          <a:schemeClr val="tx1"/>
                        </a:solidFill>
                        <a:effectLst/>
                        <a:latin typeface="Lucida Sans" pitchFamily="34" charset="0"/>
                        <a:ea typeface="ヒラギノ角ゴ Pro W3" charset="-128"/>
                      </a:endParaRPr>
                    </a:p>
                    <a:p>
                      <a:pPr marL="0" marR="0" lvl="0" indent="0" algn="ctr" defTabSz="914400" rtl="0" eaLnBrk="1" fontAlgn="base" latinLnBrk="0" hangingPunct="1">
                        <a:lnSpc>
                          <a:spcPct val="90000"/>
                        </a:lnSpc>
                        <a:spcBef>
                          <a:spcPct val="50000"/>
                        </a:spcBef>
                        <a:spcAft>
                          <a:spcPct val="0"/>
                        </a:spcAft>
                        <a:buClrTx/>
                        <a:buSzTx/>
                        <a:buFontTx/>
                        <a:buNone/>
                        <a:tabLst/>
                      </a:pPr>
                      <a:endParaRPr kumimoji="0" lang="en-US" sz="1400" b="1" i="0" u="none" strike="noStrike" cap="none" normalizeH="0" baseline="0" smtClean="0">
                        <a:ln>
                          <a:noFill/>
                        </a:ln>
                        <a:solidFill>
                          <a:schemeClr val="tx1"/>
                        </a:solidFill>
                        <a:effectLst/>
                        <a:latin typeface="Lucida Sans" pitchFamily="34" charset="0"/>
                        <a:ea typeface="ヒラギノ角ゴ Pro W3" charset="-128"/>
                      </a:endParaRPr>
                    </a:p>
                  </a:txBody>
                  <a:tcPr marT="0" anchor="b"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719138">
                <a:tc>
                  <a:txBody>
                    <a:bodyPr/>
                    <a:lstStyle/>
                    <a:p>
                      <a:pPr marL="0" marR="0" lvl="0" indent="0" algn="l" defTabSz="914400" rtl="0" eaLnBrk="1" fontAlgn="base" latinLnBrk="0" hangingPunct="1">
                        <a:lnSpc>
                          <a:spcPct val="90000"/>
                        </a:lnSpc>
                        <a:spcBef>
                          <a:spcPct val="50000"/>
                        </a:spcBef>
                        <a:spcAft>
                          <a:spcPct val="0"/>
                        </a:spcAft>
                        <a:buClrTx/>
                        <a:buSzTx/>
                        <a:buFontTx/>
                        <a:buNone/>
                        <a:tabLst/>
                      </a:pPr>
                      <a:r>
                        <a:rPr kumimoji="0" lang="en-US" sz="1400" b="0" i="0" u="none" strike="noStrike" cap="none" normalizeH="0" baseline="0" smtClean="0">
                          <a:ln>
                            <a:noFill/>
                          </a:ln>
                          <a:solidFill>
                            <a:schemeClr val="tx1"/>
                          </a:solidFill>
                          <a:effectLst/>
                          <a:latin typeface="Lucida Sans" pitchFamily="34" charset="0"/>
                          <a:ea typeface="ヒラギノ角ゴ Pro W3" charset="-128"/>
                        </a:rPr>
                        <a:t>Well located on property, </a:t>
                      </a:r>
                      <a:r>
                        <a:rPr kumimoji="0" lang="en-US" sz="1400" b="0" i="0" u="sng" strike="noStrike" cap="none" normalizeH="0" baseline="0" smtClean="0">
                          <a:ln>
                            <a:noFill/>
                          </a:ln>
                          <a:solidFill>
                            <a:schemeClr val="tx1"/>
                          </a:solidFill>
                          <a:effectLst/>
                          <a:latin typeface="Lucida Sans" pitchFamily="34" charset="0"/>
                          <a:ea typeface="ヒラギノ角ゴ Pro W3" charset="-128"/>
                        </a:rPr>
                        <a:t>not</a:t>
                      </a:r>
                      <a:r>
                        <a:rPr kumimoji="0" lang="en-US" sz="1400" b="0" i="0" u="none" strike="noStrike" cap="none" normalizeH="0" baseline="0" smtClean="0">
                          <a:ln>
                            <a:noFill/>
                          </a:ln>
                          <a:solidFill>
                            <a:schemeClr val="tx1"/>
                          </a:solidFill>
                          <a:effectLst/>
                          <a:latin typeface="Lucida Sans" pitchFamily="34" charset="0"/>
                          <a:ea typeface="ヒラギノ角ゴ Pro W3" charset="-128"/>
                        </a:rPr>
                        <a:t> cross-connected</a:t>
                      </a:r>
                    </a:p>
                  </a:txBody>
                  <a:tcPr marT="0" anchor="ct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50000"/>
                        </a:spcBef>
                        <a:spcAft>
                          <a:spcPct val="0"/>
                        </a:spcAft>
                        <a:buClrTx/>
                        <a:buSzTx/>
                        <a:buFontTx/>
                        <a:buNone/>
                        <a:tabLst/>
                      </a:pPr>
                      <a:r>
                        <a:rPr kumimoji="0" lang="en-US" sz="3600" b="0" i="0" u="none" strike="noStrike" cap="none" normalizeH="0" baseline="0" smtClean="0">
                          <a:ln>
                            <a:noFill/>
                          </a:ln>
                          <a:solidFill>
                            <a:schemeClr val="tx1"/>
                          </a:solidFill>
                          <a:effectLst/>
                          <a:latin typeface="Lucida Sans" pitchFamily="34" charset="0"/>
                          <a:ea typeface="ヒラギノ角ゴ Pro W3" charset="-128"/>
                          <a:sym typeface="Wingdings" pitchFamily="2" charset="2"/>
                        </a:rPr>
                        <a:t></a:t>
                      </a:r>
                    </a:p>
                  </a:txBody>
                  <a:tcPr marT="0"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Lucida Sans" pitchFamily="34" charset="0"/>
                        <a:ea typeface="ヒラギノ角ゴ Pro W3" charset="-128"/>
                      </a:endParaRPr>
                    </a:p>
                  </a:txBody>
                  <a:tcPr marT="0"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Lucida Sans" pitchFamily="34" charset="0"/>
                        <a:ea typeface="ヒラギノ角ゴ Pro W3" charset="-128"/>
                      </a:endParaRPr>
                    </a:p>
                  </a:txBody>
                  <a:tcPr marT="0" anchor="ctr"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tr>
              <a:tr h="747713">
                <a:tc>
                  <a:txBody>
                    <a:bodyPr/>
                    <a:lstStyle/>
                    <a:p>
                      <a:pPr marL="0" marR="0" lvl="0" indent="0" algn="l" defTabSz="914400" rtl="0" eaLnBrk="1" fontAlgn="base" latinLnBrk="0" hangingPunct="1">
                        <a:lnSpc>
                          <a:spcPct val="90000"/>
                        </a:lnSpc>
                        <a:spcBef>
                          <a:spcPct val="50000"/>
                        </a:spcBef>
                        <a:spcAft>
                          <a:spcPct val="0"/>
                        </a:spcAft>
                        <a:buClrTx/>
                        <a:buSzTx/>
                        <a:buFontTx/>
                        <a:buNone/>
                        <a:tabLst/>
                      </a:pPr>
                      <a:r>
                        <a:rPr kumimoji="0" lang="en-US" sz="1400" b="0" i="0" u="none" strike="noStrike" cap="none" normalizeH="0" baseline="0" smtClean="0">
                          <a:ln>
                            <a:noFill/>
                          </a:ln>
                          <a:solidFill>
                            <a:schemeClr val="tx1"/>
                          </a:solidFill>
                          <a:effectLst/>
                          <a:latin typeface="Lucida Sans" pitchFamily="34" charset="0"/>
                          <a:ea typeface="ヒラギノ角ゴ Pro W3" charset="-128"/>
                        </a:rPr>
                        <a:t>Well located on property, </a:t>
                      </a:r>
                      <a:r>
                        <a:rPr kumimoji="0" lang="en-US" sz="1400" b="0" i="0" u="sng" strike="noStrike" cap="none" normalizeH="0" baseline="0" smtClean="0">
                          <a:ln>
                            <a:noFill/>
                          </a:ln>
                          <a:solidFill>
                            <a:schemeClr val="tx1"/>
                          </a:solidFill>
                          <a:effectLst/>
                          <a:latin typeface="Lucida Sans" pitchFamily="34" charset="0"/>
                          <a:ea typeface="ヒラギノ角ゴ Pro W3" charset="-128"/>
                        </a:rPr>
                        <a:t>not</a:t>
                      </a:r>
                      <a:r>
                        <a:rPr kumimoji="0" lang="en-US" sz="1400" b="0" i="0" u="none" strike="noStrike" cap="none" normalizeH="0" baseline="0" smtClean="0">
                          <a:ln>
                            <a:noFill/>
                          </a:ln>
                          <a:solidFill>
                            <a:schemeClr val="tx1"/>
                          </a:solidFill>
                          <a:effectLst/>
                          <a:latin typeface="Lucida Sans" pitchFamily="34" charset="0"/>
                          <a:ea typeface="ヒラギノ角ゴ Pro W3" charset="-128"/>
                        </a:rPr>
                        <a:t> cross-connected, installation area restrictions do not allow double check valve</a:t>
                      </a:r>
                    </a:p>
                  </a:txBody>
                  <a:tcPr marT="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Lucida Sans" pitchFamily="34" charset="0"/>
                        <a:ea typeface="ヒラギノ角ゴ Pro W3" charset="-128"/>
                      </a:endParaRPr>
                    </a:p>
                  </a:txBody>
                  <a:tcPr marT="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50000"/>
                        </a:spcBef>
                        <a:spcAft>
                          <a:spcPct val="0"/>
                        </a:spcAft>
                        <a:buClrTx/>
                        <a:buSzTx/>
                        <a:buFontTx/>
                        <a:buNone/>
                        <a:tabLst/>
                      </a:pPr>
                      <a:r>
                        <a:rPr kumimoji="0" lang="en-US" sz="3600" b="0" i="0" u="none" strike="noStrike" cap="none" normalizeH="0" baseline="0" smtClean="0">
                          <a:ln>
                            <a:noFill/>
                          </a:ln>
                          <a:solidFill>
                            <a:schemeClr val="tx1"/>
                          </a:solidFill>
                          <a:effectLst/>
                          <a:latin typeface="Lucida Sans" pitchFamily="34" charset="0"/>
                          <a:ea typeface="ヒラギノ角ゴ Pro W3" charset="-128"/>
                          <a:sym typeface="Wingdings" pitchFamily="2" charset="2"/>
                        </a:rPr>
                        <a:t></a:t>
                      </a:r>
                      <a:endParaRPr kumimoji="0" lang="en-US" sz="3600" b="0" i="0" u="none" strike="noStrike" cap="none" normalizeH="0" baseline="0" smtClean="0">
                        <a:ln>
                          <a:noFill/>
                        </a:ln>
                        <a:solidFill>
                          <a:schemeClr val="tx1"/>
                        </a:solidFill>
                        <a:effectLst/>
                        <a:latin typeface="Lucida Sans" pitchFamily="34" charset="0"/>
                        <a:ea typeface="ヒラギノ角ゴ Pro W3" charset="-128"/>
                      </a:endParaRPr>
                    </a:p>
                  </a:txBody>
                  <a:tcPr marT="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Lucida Sans" pitchFamily="34" charset="0"/>
                        <a:ea typeface="ヒラギノ角ゴ Pro W3" charset="-128"/>
                      </a:endParaRPr>
                    </a:p>
                  </a:txBody>
                  <a:tcPr marT="0" anchor="ctr" horzOverflow="overflow">
                    <a:lnL>
                      <a:noFill/>
                    </a:lnL>
                    <a:lnR cap="flat">
                      <a:noFill/>
                    </a:lnR>
                    <a:lnT>
                      <a:noFill/>
                    </a:lnT>
                    <a:lnB>
                      <a:noFill/>
                    </a:lnB>
                    <a:lnTlToBr>
                      <a:noFill/>
                    </a:lnTlToBr>
                    <a:lnBlToTr>
                      <a:noFill/>
                    </a:lnBlToTr>
                    <a:noFill/>
                  </a:tcPr>
                </a:tc>
              </a:tr>
              <a:tr h="719138">
                <a:tc>
                  <a:txBody>
                    <a:bodyPr/>
                    <a:lstStyle/>
                    <a:p>
                      <a:pPr marL="0" marR="0" lvl="0" indent="0" algn="l" defTabSz="914400" rtl="0" eaLnBrk="1" fontAlgn="base" latinLnBrk="0" hangingPunct="1">
                        <a:lnSpc>
                          <a:spcPct val="90000"/>
                        </a:lnSpc>
                        <a:spcBef>
                          <a:spcPct val="50000"/>
                        </a:spcBef>
                        <a:spcAft>
                          <a:spcPct val="0"/>
                        </a:spcAft>
                        <a:buClrTx/>
                        <a:buSzTx/>
                        <a:buFontTx/>
                        <a:buNone/>
                        <a:tabLst/>
                      </a:pPr>
                      <a:r>
                        <a:rPr kumimoji="0" lang="en-US" sz="1400" b="0" i="0" u="none" strike="noStrike" cap="none" normalizeH="0" baseline="0" smtClean="0">
                          <a:ln>
                            <a:noFill/>
                          </a:ln>
                          <a:solidFill>
                            <a:schemeClr val="tx1"/>
                          </a:solidFill>
                          <a:effectLst/>
                          <a:latin typeface="Lucida Sans" pitchFamily="34" charset="0"/>
                          <a:ea typeface="ヒラギノ角ゴ Pro W3" charset="-128"/>
                        </a:rPr>
                        <a:t>Well located on property </a:t>
                      </a:r>
                      <a:r>
                        <a:rPr kumimoji="0" lang="en-US" sz="1400" b="0" i="0" u="sng" strike="noStrike" cap="none" normalizeH="0" baseline="0" smtClean="0">
                          <a:ln>
                            <a:noFill/>
                          </a:ln>
                          <a:solidFill>
                            <a:schemeClr val="tx1"/>
                          </a:solidFill>
                          <a:effectLst/>
                          <a:latin typeface="Lucida Sans" pitchFamily="34" charset="0"/>
                          <a:ea typeface="ヒラギノ角ゴ Pro W3" charset="-128"/>
                        </a:rPr>
                        <a:t>is</a:t>
                      </a:r>
                      <a:r>
                        <a:rPr kumimoji="0" lang="en-US" sz="1400" b="0" i="0" u="none" strike="noStrike" cap="none" normalizeH="0" baseline="0" smtClean="0">
                          <a:ln>
                            <a:noFill/>
                          </a:ln>
                          <a:solidFill>
                            <a:schemeClr val="tx1"/>
                          </a:solidFill>
                          <a:effectLst/>
                          <a:latin typeface="Lucida Sans" pitchFamily="34" charset="0"/>
                          <a:ea typeface="ヒラギノ角ゴ Pro W3" charset="-128"/>
                        </a:rPr>
                        <a:t> cross-connected</a:t>
                      </a:r>
                    </a:p>
                  </a:txBody>
                  <a:tcPr marT="0" anchor="ct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Lucida Sans" pitchFamily="34" charset="0"/>
                        <a:ea typeface="ヒラギノ角ゴ Pro W3" charset="-128"/>
                      </a:endParaRPr>
                    </a:p>
                  </a:txBody>
                  <a:tcPr marT="0"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Lucida Sans" pitchFamily="34" charset="0"/>
                        <a:ea typeface="ヒラギノ角ゴ Pro W3" charset="-128"/>
                      </a:endParaRPr>
                    </a:p>
                  </a:txBody>
                  <a:tcPr marT="0"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50000"/>
                        </a:spcBef>
                        <a:spcAft>
                          <a:spcPct val="0"/>
                        </a:spcAft>
                        <a:buClrTx/>
                        <a:buSzTx/>
                        <a:buFontTx/>
                        <a:buNone/>
                        <a:tabLst/>
                      </a:pPr>
                      <a:r>
                        <a:rPr kumimoji="0" lang="en-US" sz="3600" b="0" i="0" u="none" strike="noStrike" cap="none" normalizeH="0" baseline="0" smtClean="0">
                          <a:ln>
                            <a:noFill/>
                          </a:ln>
                          <a:solidFill>
                            <a:schemeClr val="tx1"/>
                          </a:solidFill>
                          <a:effectLst/>
                          <a:latin typeface="Lucida Sans" pitchFamily="34" charset="0"/>
                          <a:ea typeface="ヒラギノ角ゴ Pro W3" charset="-128"/>
                          <a:sym typeface="Wingdings" pitchFamily="2" charset="2"/>
                        </a:rPr>
                        <a:t></a:t>
                      </a:r>
                      <a:endParaRPr kumimoji="0" lang="en-US" sz="3600" b="0" i="0" u="none" strike="noStrike" cap="none" normalizeH="0" baseline="0" smtClean="0">
                        <a:ln>
                          <a:noFill/>
                        </a:ln>
                        <a:solidFill>
                          <a:schemeClr val="tx1"/>
                        </a:solidFill>
                        <a:effectLst/>
                        <a:latin typeface="Lucida Sans" pitchFamily="34" charset="0"/>
                        <a:ea typeface="ヒラギノ角ゴ Pro W3" charset="-128"/>
                      </a:endParaRPr>
                    </a:p>
                  </a:txBody>
                  <a:tcPr marT="0" anchor="ct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51269" name="Picture 37" descr="dep-dcva"/>
          <p:cNvPicPr>
            <a:picLocks noChangeAspect="1" noChangeArrowheads="1"/>
          </p:cNvPicPr>
          <p:nvPr/>
        </p:nvPicPr>
        <p:blipFill>
          <a:blip r:embed="rId3" cstate="print"/>
          <a:srcRect/>
          <a:stretch>
            <a:fillRect/>
          </a:stretch>
        </p:blipFill>
        <p:spPr bwMode="auto">
          <a:xfrm>
            <a:off x="4318000" y="2362200"/>
            <a:ext cx="1328738" cy="1022350"/>
          </a:xfrm>
          <a:prstGeom prst="rect">
            <a:avLst/>
          </a:prstGeom>
          <a:noFill/>
        </p:spPr>
      </p:pic>
      <p:pic>
        <p:nvPicPr>
          <p:cNvPr id="351270" name="Picture 38" descr="dep-rp"/>
          <p:cNvPicPr>
            <a:picLocks noChangeAspect="1" noChangeArrowheads="1"/>
          </p:cNvPicPr>
          <p:nvPr/>
        </p:nvPicPr>
        <p:blipFill>
          <a:blip r:embed="rId4" cstate="print"/>
          <a:srcRect/>
          <a:stretch>
            <a:fillRect/>
          </a:stretch>
        </p:blipFill>
        <p:spPr bwMode="auto">
          <a:xfrm>
            <a:off x="7267575" y="2146300"/>
            <a:ext cx="1876425" cy="1416050"/>
          </a:xfrm>
          <a:prstGeom prst="rect">
            <a:avLst/>
          </a:prstGeom>
          <a:noFill/>
        </p:spPr>
      </p:pic>
      <p:pic>
        <p:nvPicPr>
          <p:cNvPr id="351271" name="Picture 39" descr="dlj_shirt_logo"/>
          <p:cNvPicPr>
            <a:picLocks noChangeAspect="1" noChangeArrowheads="1"/>
          </p:cNvPicPr>
          <p:nvPr/>
        </p:nvPicPr>
        <p:blipFill>
          <a:blip r:embed="rId5" cstate="print"/>
          <a:srcRect l="11111" t="15385" r="11111" b="15384"/>
          <a:stretch>
            <a:fillRect/>
          </a:stretch>
        </p:blipFill>
        <p:spPr bwMode="auto">
          <a:xfrm rot="-21600000">
            <a:off x="6111875" y="2503488"/>
            <a:ext cx="762000" cy="65405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p:txBody>
          <a:bodyPr/>
          <a:lstStyle/>
          <a:p>
            <a:r>
              <a:rPr lang="en-US" sz="4000"/>
              <a:t>Surveys 	</a:t>
            </a:r>
          </a:p>
        </p:txBody>
      </p:sp>
      <p:sp>
        <p:nvSpPr>
          <p:cNvPr id="355331" name="Rectangle 3"/>
          <p:cNvSpPr>
            <a:spLocks noGrp="1" noChangeArrowheads="1"/>
          </p:cNvSpPr>
          <p:nvPr>
            <p:ph type="body" sz="half" idx="1"/>
          </p:nvPr>
        </p:nvSpPr>
        <p:spPr>
          <a:xfrm>
            <a:off x="566738" y="1524000"/>
            <a:ext cx="4876800" cy="5105400"/>
          </a:xfrm>
          <a:noFill/>
          <a:ln/>
        </p:spPr>
        <p:txBody>
          <a:bodyPr anchor="t"/>
          <a:lstStyle/>
          <a:p>
            <a:r>
              <a:rPr lang="en-US" sz="3000" b="1"/>
              <a:t>Water purveyors – typical meter size</a:t>
            </a:r>
          </a:p>
          <a:p>
            <a:pPr>
              <a:buFontTx/>
              <a:buNone/>
            </a:pPr>
            <a:endParaRPr lang="en-US" sz="1400" b="1"/>
          </a:p>
          <a:p>
            <a:r>
              <a:rPr lang="en-US" sz="3000" b="1"/>
              <a:t>Fire departments – typical sprinkler flow requirement</a:t>
            </a:r>
          </a:p>
          <a:p>
            <a:pPr>
              <a:buFontTx/>
              <a:buNone/>
            </a:pPr>
            <a:endParaRPr lang="en-US" sz="3000" b="1"/>
          </a:p>
        </p:txBody>
      </p:sp>
      <p:pic>
        <p:nvPicPr>
          <p:cNvPr id="355332" name="Picture 4" descr="Fire_department"/>
          <p:cNvPicPr>
            <a:picLocks noChangeAspect="1" noChangeArrowheads="1"/>
          </p:cNvPicPr>
          <p:nvPr/>
        </p:nvPicPr>
        <p:blipFill>
          <a:blip r:embed="rId3" cstate="print"/>
          <a:srcRect l="7854" t="9302" r="6873" b="10696"/>
          <a:stretch>
            <a:fillRect/>
          </a:stretch>
        </p:blipFill>
        <p:spPr bwMode="auto">
          <a:xfrm>
            <a:off x="2106613" y="4313238"/>
            <a:ext cx="3810000" cy="2155825"/>
          </a:xfrm>
          <a:prstGeom prst="rect">
            <a:avLst/>
          </a:prstGeom>
          <a:noFill/>
          <a:ln w="38100" cmpd="dbl">
            <a:solidFill>
              <a:schemeClr val="bg2"/>
            </a:solidFill>
            <a:miter lim="800000"/>
            <a:headEnd/>
            <a:tailEnd/>
          </a:ln>
        </p:spPr>
      </p:pic>
      <p:pic>
        <p:nvPicPr>
          <p:cNvPr id="355333" name="Picture 5" descr="4069%20mok%20river%202%20smaller"/>
          <p:cNvPicPr>
            <a:picLocks noChangeAspect="1" noChangeArrowheads="1"/>
          </p:cNvPicPr>
          <p:nvPr/>
        </p:nvPicPr>
        <p:blipFill>
          <a:blip r:embed="rId4" cstate="print"/>
          <a:srcRect/>
          <a:stretch>
            <a:fillRect/>
          </a:stretch>
        </p:blipFill>
        <p:spPr bwMode="auto">
          <a:xfrm>
            <a:off x="5799138" y="1600200"/>
            <a:ext cx="2622550" cy="2919413"/>
          </a:xfrm>
          <a:prstGeom prst="rect">
            <a:avLst/>
          </a:prstGeom>
          <a:noFill/>
          <a:ln w="38100" cmpd="dbl">
            <a:solidFill>
              <a:schemeClr val="bg2"/>
            </a:solid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p:txBody>
          <a:bodyPr/>
          <a:lstStyle/>
          <a:p>
            <a:pPr algn="ctr"/>
            <a:r>
              <a:rPr lang="en-US" sz="4000"/>
              <a:t>Water Shut-off Risk </a:t>
            </a:r>
          </a:p>
        </p:txBody>
      </p:sp>
      <p:sp>
        <p:nvSpPr>
          <p:cNvPr id="353283" name="Rectangle 3"/>
          <p:cNvSpPr>
            <a:spLocks noGrp="1" noChangeArrowheads="1"/>
          </p:cNvSpPr>
          <p:nvPr>
            <p:ph type="body" idx="1"/>
          </p:nvPr>
        </p:nvSpPr>
        <p:spPr>
          <a:xfrm>
            <a:off x="319088" y="1911350"/>
            <a:ext cx="8824912" cy="4946650"/>
          </a:xfrm>
        </p:spPr>
        <p:txBody>
          <a:bodyPr/>
          <a:lstStyle/>
          <a:p>
            <a:pPr>
              <a:lnSpc>
                <a:spcPct val="100000"/>
              </a:lnSpc>
              <a:spcBef>
                <a:spcPct val="0"/>
              </a:spcBef>
              <a:buFontTx/>
              <a:buNone/>
              <a:tabLst>
                <a:tab pos="795338" algn="l"/>
              </a:tabLst>
            </a:pPr>
            <a:endParaRPr lang="en-US" sz="2000"/>
          </a:p>
          <a:p>
            <a:pPr>
              <a:lnSpc>
                <a:spcPct val="100000"/>
              </a:lnSpc>
              <a:spcBef>
                <a:spcPct val="0"/>
              </a:spcBef>
              <a:tabLst>
                <a:tab pos="795338" algn="l"/>
              </a:tabLst>
            </a:pPr>
            <a:r>
              <a:rPr lang="en-US" sz="2400"/>
              <a:t>What is fire</a:t>
            </a:r>
            <a:r>
              <a:rPr lang="en-US" sz="2400" b="1"/>
              <a:t> </a:t>
            </a:r>
            <a:r>
              <a:rPr lang="en-US" sz="2400"/>
              <a:t>probability given statistical opportunity??</a:t>
            </a:r>
          </a:p>
          <a:p>
            <a:pPr>
              <a:lnSpc>
                <a:spcPct val="100000"/>
              </a:lnSpc>
              <a:spcBef>
                <a:spcPct val="0"/>
              </a:spcBef>
              <a:buFontTx/>
              <a:buNone/>
              <a:tabLst>
                <a:tab pos="795338" algn="l"/>
              </a:tabLst>
            </a:pPr>
            <a:endParaRPr lang="en-US" sz="2400"/>
          </a:p>
          <a:p>
            <a:pPr>
              <a:lnSpc>
                <a:spcPct val="100000"/>
              </a:lnSpc>
              <a:spcBef>
                <a:spcPct val="0"/>
              </a:spcBef>
              <a:tabLst>
                <a:tab pos="795338" algn="l"/>
              </a:tabLst>
            </a:pPr>
            <a:r>
              <a:rPr lang="en-US" sz="2400"/>
              <a:t>Probability </a:t>
            </a:r>
            <a:r>
              <a:rPr lang="en-US" sz="2400" b="1" u="sng"/>
              <a:t>o</a:t>
            </a:r>
            <a:r>
              <a:rPr lang="en-US" sz="2400" b="1"/>
              <a:t>ff  	</a:t>
            </a:r>
            <a:r>
              <a:rPr lang="en-US" sz="2400"/>
              <a:t>= # houses off </a:t>
            </a:r>
            <a:r>
              <a:rPr lang="en-US" sz="2400" b="1"/>
              <a:t>/ </a:t>
            </a:r>
            <a:r>
              <a:rPr lang="en-US" sz="2400"/>
              <a:t>total #</a:t>
            </a:r>
            <a:r>
              <a:rPr lang="en-US" sz="2400" baseline="-25000"/>
              <a:t>(EBMUD)</a:t>
            </a:r>
          </a:p>
          <a:p>
            <a:pPr>
              <a:lnSpc>
                <a:spcPct val="100000"/>
              </a:lnSpc>
              <a:spcBef>
                <a:spcPct val="0"/>
              </a:spcBef>
              <a:buFontTx/>
              <a:buNone/>
              <a:tabLst>
                <a:tab pos="795338" algn="l"/>
              </a:tabLst>
            </a:pPr>
            <a:r>
              <a:rPr lang="en-US" sz="2400" baseline="-25000"/>
              <a:t>		</a:t>
            </a:r>
            <a:r>
              <a:rPr lang="en-US" sz="2400"/>
              <a:t>			= ~5%</a:t>
            </a:r>
          </a:p>
          <a:p>
            <a:pPr>
              <a:lnSpc>
                <a:spcPct val="100000"/>
              </a:lnSpc>
              <a:spcBef>
                <a:spcPct val="0"/>
              </a:spcBef>
              <a:tabLst>
                <a:tab pos="795338" algn="l"/>
              </a:tabLst>
            </a:pPr>
            <a:endParaRPr lang="en-US" sz="2400"/>
          </a:p>
          <a:p>
            <a:pPr>
              <a:lnSpc>
                <a:spcPct val="100000"/>
              </a:lnSpc>
              <a:spcBef>
                <a:spcPct val="0"/>
              </a:spcBef>
              <a:tabLst>
                <a:tab pos="795338" algn="l"/>
              </a:tabLst>
            </a:pPr>
            <a:r>
              <a:rPr lang="en-US" sz="2400"/>
              <a:t>Probability </a:t>
            </a:r>
            <a:r>
              <a:rPr lang="en-US" sz="2400" b="1" u="sng"/>
              <a:t>f</a:t>
            </a:r>
            <a:r>
              <a:rPr lang="en-US" sz="2400" b="1"/>
              <a:t>ire</a:t>
            </a:r>
            <a:r>
              <a:rPr lang="en-US" sz="2400"/>
              <a:t> 	= Chance is &lt; 1 in 300 per year</a:t>
            </a:r>
            <a:r>
              <a:rPr lang="en-US" sz="2400" baseline="-25000"/>
              <a:t>(NFPA)</a:t>
            </a:r>
            <a:r>
              <a:rPr lang="en-US" sz="2400"/>
              <a:t>	</a:t>
            </a:r>
          </a:p>
          <a:p>
            <a:pPr>
              <a:lnSpc>
                <a:spcPct val="100000"/>
              </a:lnSpc>
              <a:spcBef>
                <a:spcPct val="0"/>
              </a:spcBef>
              <a:buFontTx/>
              <a:buNone/>
              <a:tabLst>
                <a:tab pos="795338" algn="l"/>
              </a:tabLst>
            </a:pPr>
            <a:r>
              <a:rPr lang="en-US" sz="2400"/>
              <a:t>		   		=  0.33%</a:t>
            </a:r>
          </a:p>
          <a:p>
            <a:pPr>
              <a:lnSpc>
                <a:spcPct val="100000"/>
              </a:lnSpc>
              <a:spcBef>
                <a:spcPct val="0"/>
              </a:spcBef>
              <a:buFontTx/>
              <a:buNone/>
              <a:tabLst>
                <a:tab pos="795338" algn="l"/>
              </a:tabLst>
            </a:pPr>
            <a:endParaRPr lang="en-US" sz="2400"/>
          </a:p>
          <a:p>
            <a:pPr>
              <a:lnSpc>
                <a:spcPct val="100000"/>
              </a:lnSpc>
              <a:spcBef>
                <a:spcPct val="0"/>
              </a:spcBef>
              <a:tabLst>
                <a:tab pos="795338" algn="l"/>
              </a:tabLst>
            </a:pPr>
            <a:r>
              <a:rPr lang="en-US" sz="2400"/>
              <a:t>Probability  	=  P</a:t>
            </a:r>
            <a:r>
              <a:rPr lang="en-US" sz="2400" b="1" u="sng"/>
              <a:t>o</a:t>
            </a:r>
            <a:r>
              <a:rPr lang="en-US" sz="2400" b="1"/>
              <a:t> </a:t>
            </a:r>
            <a:r>
              <a:rPr lang="en-US" sz="2400"/>
              <a:t>x P</a:t>
            </a:r>
            <a:r>
              <a:rPr lang="en-US" sz="2400" b="1" u="sng"/>
              <a:t>f</a:t>
            </a:r>
            <a:r>
              <a:rPr lang="en-US" sz="2400" b="1"/>
              <a:t> </a:t>
            </a:r>
            <a:r>
              <a:rPr lang="en-US" sz="2400"/>
              <a:t>	</a:t>
            </a:r>
          </a:p>
          <a:p>
            <a:pPr lvl="1">
              <a:lnSpc>
                <a:spcPct val="100000"/>
              </a:lnSpc>
              <a:spcBef>
                <a:spcPct val="0"/>
              </a:spcBef>
              <a:buFontTx/>
              <a:buNone/>
              <a:tabLst>
                <a:tab pos="795338" algn="l"/>
              </a:tabLst>
            </a:pPr>
            <a:r>
              <a:rPr lang="en-US" sz="2000"/>
              <a:t>					</a:t>
            </a:r>
            <a:r>
              <a:rPr lang="en-US" sz="2400"/>
              <a:t>= 0.0165%</a:t>
            </a:r>
          </a:p>
          <a:p>
            <a:pPr>
              <a:lnSpc>
                <a:spcPct val="100000"/>
              </a:lnSpc>
              <a:spcBef>
                <a:spcPct val="0"/>
              </a:spcBef>
              <a:buFontTx/>
              <a:buNone/>
              <a:tabLst>
                <a:tab pos="795338" algn="l"/>
              </a:tabLst>
            </a:pPr>
            <a:endParaRPr lang="en-US" sz="2400"/>
          </a:p>
          <a:p>
            <a:pPr lvl="4">
              <a:lnSpc>
                <a:spcPct val="100000"/>
              </a:lnSpc>
              <a:spcBef>
                <a:spcPct val="0"/>
              </a:spcBef>
              <a:tabLst>
                <a:tab pos="795338" algn="l"/>
              </a:tabLst>
            </a:pPr>
            <a:endParaRPr lang="en-US" sz="2100" baseline="38000"/>
          </a:p>
          <a:p>
            <a:pPr>
              <a:lnSpc>
                <a:spcPct val="100000"/>
              </a:lnSpc>
              <a:spcBef>
                <a:spcPct val="0"/>
              </a:spcBef>
              <a:tabLst>
                <a:tab pos="795338" algn="l"/>
              </a:tabLst>
            </a:pPr>
            <a:endParaRPr lang="en-US" sz="3400" baseline="38000"/>
          </a:p>
          <a:p>
            <a:pPr>
              <a:lnSpc>
                <a:spcPct val="100000"/>
              </a:lnSpc>
              <a:spcBef>
                <a:spcPct val="0"/>
              </a:spcBef>
              <a:buFontTx/>
              <a:buNone/>
              <a:tabLst>
                <a:tab pos="795338" algn="l"/>
              </a:tabLst>
            </a:pPr>
            <a:endParaRPr lang="en-US" sz="3400" baseline="38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3283">
                                            <p:txEl>
                                              <p:pRg st="1" end="1"/>
                                            </p:txEl>
                                          </p:spTgt>
                                        </p:tgtEl>
                                        <p:attrNameLst>
                                          <p:attrName>style.visibility</p:attrName>
                                        </p:attrNameLst>
                                      </p:cBhvr>
                                      <p:to>
                                        <p:strVal val="visible"/>
                                      </p:to>
                                    </p:set>
                                    <p:animEffect transition="in" filter="fade">
                                      <p:cBhvr>
                                        <p:cTn id="7" dur="1000"/>
                                        <p:tgtEl>
                                          <p:spTgt spid="35328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3283">
                                            <p:txEl>
                                              <p:pRg st="3" end="3"/>
                                            </p:txEl>
                                          </p:spTgt>
                                        </p:tgtEl>
                                        <p:attrNameLst>
                                          <p:attrName>style.visibility</p:attrName>
                                        </p:attrNameLst>
                                      </p:cBhvr>
                                      <p:to>
                                        <p:strVal val="visible"/>
                                      </p:to>
                                    </p:set>
                                    <p:animEffect transition="in" filter="fade">
                                      <p:cBhvr>
                                        <p:cTn id="12" dur="1000"/>
                                        <p:tgtEl>
                                          <p:spTgt spid="35328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3283">
                                            <p:txEl>
                                              <p:pRg st="4" end="4"/>
                                            </p:txEl>
                                          </p:spTgt>
                                        </p:tgtEl>
                                        <p:attrNameLst>
                                          <p:attrName>style.visibility</p:attrName>
                                        </p:attrNameLst>
                                      </p:cBhvr>
                                      <p:to>
                                        <p:strVal val="visible"/>
                                      </p:to>
                                    </p:set>
                                    <p:animEffect transition="in" filter="fade">
                                      <p:cBhvr>
                                        <p:cTn id="17" dur="1000"/>
                                        <p:tgtEl>
                                          <p:spTgt spid="35328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3283">
                                            <p:txEl>
                                              <p:pRg st="6" end="6"/>
                                            </p:txEl>
                                          </p:spTgt>
                                        </p:tgtEl>
                                        <p:attrNameLst>
                                          <p:attrName>style.visibility</p:attrName>
                                        </p:attrNameLst>
                                      </p:cBhvr>
                                      <p:to>
                                        <p:strVal val="visible"/>
                                      </p:to>
                                    </p:set>
                                    <p:animEffect transition="in" filter="fade">
                                      <p:cBhvr>
                                        <p:cTn id="22" dur="1000"/>
                                        <p:tgtEl>
                                          <p:spTgt spid="35328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3283">
                                            <p:txEl>
                                              <p:pRg st="7" end="7"/>
                                            </p:txEl>
                                          </p:spTgt>
                                        </p:tgtEl>
                                        <p:attrNameLst>
                                          <p:attrName>style.visibility</p:attrName>
                                        </p:attrNameLst>
                                      </p:cBhvr>
                                      <p:to>
                                        <p:strVal val="visible"/>
                                      </p:to>
                                    </p:set>
                                    <p:animEffect transition="in" filter="fade">
                                      <p:cBhvr>
                                        <p:cTn id="27" dur="1000"/>
                                        <p:tgtEl>
                                          <p:spTgt spid="35328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3283">
                                            <p:txEl>
                                              <p:pRg st="9" end="9"/>
                                            </p:txEl>
                                          </p:spTgt>
                                        </p:tgtEl>
                                        <p:attrNameLst>
                                          <p:attrName>style.visibility</p:attrName>
                                        </p:attrNameLst>
                                      </p:cBhvr>
                                      <p:to>
                                        <p:strVal val="visible"/>
                                      </p:to>
                                    </p:set>
                                    <p:animEffect transition="in" filter="fade">
                                      <p:cBhvr>
                                        <p:cTn id="32" dur="1000"/>
                                        <p:tgtEl>
                                          <p:spTgt spid="35328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53283">
                                            <p:txEl>
                                              <p:pRg st="10" end="10"/>
                                            </p:txEl>
                                          </p:spTgt>
                                        </p:tgtEl>
                                        <p:attrNameLst>
                                          <p:attrName>style.visibility</p:attrName>
                                        </p:attrNameLst>
                                      </p:cBhvr>
                                      <p:to>
                                        <p:strVal val="visible"/>
                                      </p:to>
                                    </p:set>
                                    <p:animEffect transition="in" filter="fade">
                                      <p:cBhvr>
                                        <p:cTn id="37" dur="1000"/>
                                        <p:tgtEl>
                                          <p:spTgt spid="35328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a:xfrm>
            <a:off x="0" y="0"/>
            <a:ext cx="7848600" cy="1219200"/>
          </a:xfrm>
        </p:spPr>
        <p:txBody>
          <a:bodyPr/>
          <a:lstStyle/>
          <a:p>
            <a:pPr algn="ctr"/>
            <a:r>
              <a:rPr lang="en-US" sz="4000"/>
              <a:t>Water Shut-off </a:t>
            </a:r>
            <a:br>
              <a:rPr lang="en-US" sz="4000"/>
            </a:br>
            <a:r>
              <a:rPr lang="en-US" sz="4000"/>
              <a:t>Cost vs. Risk</a:t>
            </a:r>
          </a:p>
        </p:txBody>
      </p:sp>
      <p:sp>
        <p:nvSpPr>
          <p:cNvPr id="368643" name="Rectangle 3"/>
          <p:cNvSpPr>
            <a:spLocks noGrp="1" noChangeArrowheads="1"/>
          </p:cNvSpPr>
          <p:nvPr>
            <p:ph type="body" idx="1"/>
          </p:nvPr>
        </p:nvSpPr>
        <p:spPr>
          <a:xfrm>
            <a:off x="334963" y="1419225"/>
            <a:ext cx="7778750" cy="4383088"/>
          </a:xfrm>
          <a:noFill/>
        </p:spPr>
        <p:txBody>
          <a:bodyPr anchor="t"/>
          <a:lstStyle/>
          <a:p>
            <a:pPr>
              <a:lnSpc>
                <a:spcPct val="80000"/>
              </a:lnSpc>
              <a:tabLst>
                <a:tab pos="795338" algn="l"/>
              </a:tabLst>
            </a:pPr>
            <a:r>
              <a:rPr lang="en-US" sz="2400"/>
              <a:t>Cost of </a:t>
            </a:r>
            <a:r>
              <a:rPr lang="en-US" sz="2400" b="1"/>
              <a:t>two</a:t>
            </a:r>
            <a:r>
              <a:rPr lang="en-US" sz="2400"/>
              <a:t> service configuration, no shut-off</a:t>
            </a:r>
          </a:p>
          <a:p>
            <a:pPr>
              <a:lnSpc>
                <a:spcPct val="80000"/>
              </a:lnSpc>
              <a:tabLst>
                <a:tab pos="795338" algn="l"/>
              </a:tabLst>
            </a:pPr>
            <a:r>
              <a:rPr lang="en-US" sz="2400"/>
              <a:t>Additional service lateral (unpaved) and BFP					~ $1,700</a:t>
            </a:r>
          </a:p>
          <a:p>
            <a:pPr>
              <a:lnSpc>
                <a:spcPct val="80000"/>
              </a:lnSpc>
              <a:tabLst>
                <a:tab pos="795338" algn="l"/>
              </a:tabLst>
            </a:pPr>
            <a:r>
              <a:rPr lang="en-US" sz="2400"/>
              <a:t>Monthly cost would increase								+ $12.60/mo. @ EBMUD</a:t>
            </a:r>
          </a:p>
          <a:p>
            <a:pPr>
              <a:lnSpc>
                <a:spcPct val="80000"/>
              </a:lnSpc>
              <a:tabLst>
                <a:tab pos="795338" algn="l"/>
              </a:tabLst>
            </a:pPr>
            <a:r>
              <a:rPr lang="en-US" sz="2400"/>
              <a:t>Ten year PW 	= $12.60x12</a:t>
            </a:r>
            <a:r>
              <a:rPr lang="en-US" sz="2400" baseline="-25000"/>
              <a:t>mo</a:t>
            </a:r>
            <a:r>
              <a:rPr lang="en-US" sz="2400"/>
              <a:t>x10</a:t>
            </a:r>
            <a:r>
              <a:rPr lang="en-US" sz="2400" baseline="-25000"/>
              <a:t>yr</a:t>
            </a:r>
            <a:r>
              <a:rPr lang="en-US" sz="2400"/>
              <a:t> </a:t>
            </a:r>
          </a:p>
          <a:p>
            <a:pPr lvl="1">
              <a:lnSpc>
                <a:spcPct val="100000"/>
              </a:lnSpc>
              <a:buFontTx/>
              <a:buNone/>
              <a:tabLst>
                <a:tab pos="795338" algn="l"/>
              </a:tabLst>
            </a:pPr>
            <a:r>
              <a:rPr lang="en-US" sz="2000"/>
              <a:t>					</a:t>
            </a:r>
            <a:r>
              <a:rPr lang="en-US" sz="2400"/>
              <a:t>= $1,512</a:t>
            </a:r>
          </a:p>
          <a:p>
            <a:pPr>
              <a:lnSpc>
                <a:spcPct val="80000"/>
              </a:lnSpc>
              <a:tabLst>
                <a:tab pos="795338" algn="l"/>
              </a:tabLst>
            </a:pPr>
            <a:r>
              <a:rPr lang="en-US" sz="2400" b="1"/>
              <a:t>PW</a:t>
            </a:r>
            <a:r>
              <a:rPr lang="en-US" sz="2400"/>
              <a:t>10 	~ $3,200</a:t>
            </a:r>
          </a:p>
          <a:p>
            <a:pPr>
              <a:lnSpc>
                <a:spcPct val="100000"/>
              </a:lnSpc>
              <a:tabLst>
                <a:tab pos="795338" algn="l"/>
              </a:tabLst>
            </a:pPr>
            <a:r>
              <a:rPr lang="en-US" sz="2400" b="1"/>
              <a:t>PW</a:t>
            </a:r>
            <a:r>
              <a:rPr lang="en-US" sz="2400"/>
              <a:t>60  	~ $19,000	</a:t>
            </a:r>
            <a:r>
              <a:rPr lang="en-US" sz="3600" baseline="30000"/>
              <a:t>&gt; for a near zero risk</a:t>
            </a:r>
          </a:p>
          <a:p>
            <a:pPr>
              <a:lnSpc>
                <a:spcPct val="80000"/>
              </a:lnSpc>
              <a:tabLst>
                <a:tab pos="795338" algn="l"/>
              </a:tabLst>
            </a:pPr>
            <a:endParaRPr lang="en-US" sz="3600" baseline="30000"/>
          </a:p>
          <a:p>
            <a:pPr lvl="1">
              <a:lnSpc>
                <a:spcPct val="100000"/>
              </a:lnSpc>
              <a:buFontTx/>
              <a:buNone/>
              <a:tabLst>
                <a:tab pos="795338" algn="l"/>
              </a:tabLst>
            </a:pP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643">
                                            <p:txEl>
                                              <p:pRg st="0" end="0"/>
                                            </p:txEl>
                                          </p:spTgt>
                                        </p:tgtEl>
                                        <p:attrNameLst>
                                          <p:attrName>style.visibility</p:attrName>
                                        </p:attrNameLst>
                                      </p:cBhvr>
                                      <p:to>
                                        <p:strVal val="visible"/>
                                      </p:to>
                                    </p:set>
                                    <p:animEffect transition="in" filter="fade">
                                      <p:cBhvr>
                                        <p:cTn id="7" dur="2000"/>
                                        <p:tgtEl>
                                          <p:spTgt spid="3686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8643">
                                            <p:txEl>
                                              <p:pRg st="1" end="1"/>
                                            </p:txEl>
                                          </p:spTgt>
                                        </p:tgtEl>
                                        <p:attrNameLst>
                                          <p:attrName>style.visibility</p:attrName>
                                        </p:attrNameLst>
                                      </p:cBhvr>
                                      <p:to>
                                        <p:strVal val="visible"/>
                                      </p:to>
                                    </p:set>
                                    <p:animEffect transition="in" filter="fade">
                                      <p:cBhvr>
                                        <p:cTn id="12" dur="2000"/>
                                        <p:tgtEl>
                                          <p:spTgt spid="3686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8643">
                                            <p:txEl>
                                              <p:pRg st="2" end="2"/>
                                            </p:txEl>
                                          </p:spTgt>
                                        </p:tgtEl>
                                        <p:attrNameLst>
                                          <p:attrName>style.visibility</p:attrName>
                                        </p:attrNameLst>
                                      </p:cBhvr>
                                      <p:to>
                                        <p:strVal val="visible"/>
                                      </p:to>
                                    </p:set>
                                    <p:animEffect transition="in" filter="fade">
                                      <p:cBhvr>
                                        <p:cTn id="17" dur="2000"/>
                                        <p:tgtEl>
                                          <p:spTgt spid="3686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8643">
                                            <p:txEl>
                                              <p:pRg st="3" end="3"/>
                                            </p:txEl>
                                          </p:spTgt>
                                        </p:tgtEl>
                                        <p:attrNameLst>
                                          <p:attrName>style.visibility</p:attrName>
                                        </p:attrNameLst>
                                      </p:cBhvr>
                                      <p:to>
                                        <p:strVal val="visible"/>
                                      </p:to>
                                    </p:set>
                                    <p:animEffect transition="in" filter="fade">
                                      <p:cBhvr>
                                        <p:cTn id="22" dur="2000"/>
                                        <p:tgtEl>
                                          <p:spTgt spid="3686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8643">
                                            <p:txEl>
                                              <p:pRg st="4" end="4"/>
                                            </p:txEl>
                                          </p:spTgt>
                                        </p:tgtEl>
                                        <p:attrNameLst>
                                          <p:attrName>style.visibility</p:attrName>
                                        </p:attrNameLst>
                                      </p:cBhvr>
                                      <p:to>
                                        <p:strVal val="visible"/>
                                      </p:to>
                                    </p:set>
                                    <p:animEffect transition="in" filter="fade">
                                      <p:cBhvr>
                                        <p:cTn id="27" dur="2000"/>
                                        <p:tgtEl>
                                          <p:spTgt spid="3686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8643">
                                            <p:txEl>
                                              <p:pRg st="5" end="5"/>
                                            </p:txEl>
                                          </p:spTgt>
                                        </p:tgtEl>
                                        <p:attrNameLst>
                                          <p:attrName>style.visibility</p:attrName>
                                        </p:attrNameLst>
                                      </p:cBhvr>
                                      <p:to>
                                        <p:strVal val="visible"/>
                                      </p:to>
                                    </p:set>
                                    <p:animEffect transition="in" filter="fade">
                                      <p:cBhvr>
                                        <p:cTn id="32" dur="2000"/>
                                        <p:tgtEl>
                                          <p:spTgt spid="3686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68643">
                                            <p:txEl>
                                              <p:pRg st="6" end="6"/>
                                            </p:txEl>
                                          </p:spTgt>
                                        </p:tgtEl>
                                        <p:attrNameLst>
                                          <p:attrName>style.visibility</p:attrName>
                                        </p:attrNameLst>
                                      </p:cBhvr>
                                      <p:to>
                                        <p:strVal val="visible"/>
                                      </p:to>
                                    </p:set>
                                    <p:animEffect transition="in" filter="fade">
                                      <p:cBhvr>
                                        <p:cTn id="37" dur="2000"/>
                                        <p:tgtEl>
                                          <p:spTgt spid="3686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p:txBody>
          <a:bodyPr/>
          <a:lstStyle/>
          <a:p>
            <a:r>
              <a:rPr lang="en-US" sz="4000"/>
              <a:t>1-inch Meter Examples</a:t>
            </a:r>
          </a:p>
        </p:txBody>
      </p:sp>
      <p:sp>
        <p:nvSpPr>
          <p:cNvPr id="360451" name="Rectangle 3"/>
          <p:cNvSpPr>
            <a:spLocks noGrp="1" noChangeArrowheads="1"/>
          </p:cNvSpPr>
          <p:nvPr>
            <p:ph type="body" sz="half" idx="1"/>
          </p:nvPr>
        </p:nvSpPr>
        <p:spPr>
          <a:xfrm>
            <a:off x="615950" y="1592263"/>
            <a:ext cx="5232400" cy="4884737"/>
          </a:xfrm>
          <a:noFill/>
          <a:ln/>
        </p:spPr>
        <p:txBody>
          <a:bodyPr anchor="t"/>
          <a:lstStyle/>
          <a:p>
            <a:r>
              <a:rPr lang="en-US" sz="3000" b="1"/>
              <a:t>1.5-inch tap and lateral</a:t>
            </a:r>
          </a:p>
          <a:p>
            <a:r>
              <a:rPr lang="en-US" sz="3000" b="1"/>
              <a:t>1-inch meter</a:t>
            </a:r>
          </a:p>
          <a:p>
            <a:r>
              <a:rPr lang="en-US" sz="3000" b="1"/>
              <a:t>Examples</a:t>
            </a:r>
          </a:p>
          <a:p>
            <a:pPr>
              <a:buFontTx/>
              <a:buNone/>
            </a:pPr>
            <a:endParaRPr lang="en-US" sz="3000" b="1"/>
          </a:p>
        </p:txBody>
      </p:sp>
      <p:graphicFrame>
        <p:nvGraphicFramePr>
          <p:cNvPr id="360454" name="Group 6"/>
          <p:cNvGraphicFramePr>
            <a:graphicFrameLocks noGrp="1"/>
          </p:cNvGraphicFramePr>
          <p:nvPr>
            <p:ph sz="quarter" idx="2"/>
          </p:nvPr>
        </p:nvGraphicFramePr>
        <p:xfrm>
          <a:off x="1422400" y="3529013"/>
          <a:ext cx="4964113" cy="1498600"/>
        </p:xfrm>
        <a:graphic>
          <a:graphicData uri="http://schemas.openxmlformats.org/drawingml/2006/table">
            <a:tbl>
              <a:tblPr/>
              <a:tblGrid>
                <a:gridCol w="1506538"/>
                <a:gridCol w="3457575"/>
              </a:tblGrid>
              <a:tr h="517525">
                <a:tc>
                  <a:txBody>
                    <a:bodyPr/>
                    <a:lstStyle/>
                    <a:p>
                      <a:pPr marL="0" marR="0" lvl="0" indent="0" algn="r" defTabSz="914400" rtl="0" eaLnBrk="1" fontAlgn="base" latinLnBrk="0" hangingPunct="1">
                        <a:lnSpc>
                          <a:spcPct val="90000"/>
                        </a:lnSpc>
                        <a:spcBef>
                          <a:spcPct val="50000"/>
                        </a:spcBef>
                        <a:spcAft>
                          <a:spcPct val="0"/>
                        </a:spcAft>
                        <a:buClrTx/>
                        <a:buSzTx/>
                        <a:buFontTx/>
                        <a:buNone/>
                        <a:tabLst/>
                      </a:pPr>
                      <a:r>
                        <a:rPr kumimoji="0" lang="en-US" sz="2000" b="0" i="0" u="none" strike="noStrike" cap="none" normalizeH="0" baseline="0" smtClean="0">
                          <a:ln>
                            <a:noFill/>
                          </a:ln>
                          <a:solidFill>
                            <a:schemeClr val="tx1"/>
                          </a:solidFill>
                          <a:effectLst/>
                          <a:latin typeface="Lucida Sans" pitchFamily="34" charset="0"/>
                          <a:ea typeface="ヒラギノ角ゴ Pro W3" charset="-128"/>
                        </a:rPr>
                        <a:t>26 gpm</a:t>
                      </a:r>
                    </a:p>
                  </a:txBody>
                  <a:tcPr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50000"/>
                        </a:spcBef>
                        <a:spcAft>
                          <a:spcPct val="0"/>
                        </a:spcAft>
                        <a:buClrTx/>
                        <a:buSzTx/>
                        <a:buFontTx/>
                        <a:buNone/>
                        <a:tabLst/>
                      </a:pPr>
                      <a:r>
                        <a:rPr kumimoji="0" lang="en-US" sz="2000" b="0" i="0" u="none" strike="noStrike" cap="none" normalizeH="0" baseline="0" smtClean="0">
                          <a:ln>
                            <a:noFill/>
                          </a:ln>
                          <a:solidFill>
                            <a:schemeClr val="tx1"/>
                          </a:solidFill>
                          <a:effectLst/>
                          <a:latin typeface="Lucida Sans" pitchFamily="34" charset="0"/>
                          <a:ea typeface="ヒラギノ角ゴ Pro W3" charset="-128"/>
                        </a:rPr>
                        <a:t>(FF = 2 heads @ 13 gpm)</a:t>
                      </a:r>
                    </a:p>
                  </a:txBody>
                  <a:tcPr anchor="ctr" horzOverflow="overflow">
                    <a:lnL>
                      <a:noFill/>
                    </a:lnL>
                    <a:lnR cap="flat">
                      <a:noFill/>
                    </a:lnR>
                    <a:lnT cap="flat">
                      <a:noFill/>
                    </a:lnT>
                    <a:lnB>
                      <a:noFill/>
                    </a:lnB>
                    <a:lnTlToBr>
                      <a:noFill/>
                    </a:lnTlToBr>
                    <a:lnBlToTr>
                      <a:noFill/>
                    </a:lnBlToTr>
                    <a:noFill/>
                  </a:tcPr>
                </a:tc>
              </a:tr>
              <a:tr h="485775">
                <a:tc>
                  <a:txBody>
                    <a:bodyPr/>
                    <a:lstStyle/>
                    <a:p>
                      <a:pPr marL="0" marR="0" lvl="0" indent="0" algn="r" defTabSz="914400" rtl="0" eaLnBrk="1" fontAlgn="base" latinLnBrk="0" hangingPunct="1">
                        <a:lnSpc>
                          <a:spcPct val="90000"/>
                        </a:lnSpc>
                        <a:spcBef>
                          <a:spcPct val="50000"/>
                        </a:spcBef>
                        <a:spcAft>
                          <a:spcPct val="0"/>
                        </a:spcAft>
                        <a:buClrTx/>
                        <a:buSzTx/>
                        <a:buFontTx/>
                        <a:buNone/>
                        <a:tabLst/>
                      </a:pPr>
                      <a:r>
                        <a:rPr kumimoji="0" lang="en-US" sz="2000" b="0" i="0" u="none" strike="noStrike" cap="none" normalizeH="0" baseline="0" smtClean="0">
                          <a:ln>
                            <a:noFill/>
                          </a:ln>
                          <a:solidFill>
                            <a:schemeClr val="tx1"/>
                          </a:solidFill>
                          <a:effectLst/>
                          <a:latin typeface="Lucida Sans" pitchFamily="34" charset="0"/>
                          <a:ea typeface="ヒラギノ角ゴ Pro W3" charset="-128"/>
                        </a:rPr>
                        <a:t>+ 15 gpm</a:t>
                      </a:r>
                    </a:p>
                  </a:txBody>
                  <a:tcPr anchor="ct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50000"/>
                        </a:spcBef>
                        <a:spcAft>
                          <a:spcPct val="0"/>
                        </a:spcAft>
                        <a:buClrTx/>
                        <a:buSzTx/>
                        <a:buFontTx/>
                        <a:buNone/>
                        <a:tabLst/>
                      </a:pPr>
                      <a:r>
                        <a:rPr kumimoji="0" lang="en-US" sz="2000" b="0" i="0" u="none" strike="noStrike" cap="none" normalizeH="0" baseline="0" smtClean="0">
                          <a:ln>
                            <a:noFill/>
                          </a:ln>
                          <a:solidFill>
                            <a:schemeClr val="tx1"/>
                          </a:solidFill>
                          <a:effectLst/>
                          <a:latin typeface="Lucida Sans" pitchFamily="34" charset="0"/>
                          <a:ea typeface="ヒラギノ角ゴ Pro W3" charset="-128"/>
                        </a:rPr>
                        <a:t>(Domestic Allowance)</a:t>
                      </a:r>
                    </a:p>
                  </a:txBody>
                  <a:tcPr anchor="ct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p>
                      <a:pPr marL="0" marR="0" lvl="0" indent="0" algn="r" defTabSz="914400" rtl="0" eaLnBrk="1" fontAlgn="base" latinLnBrk="0" hangingPunct="1">
                        <a:lnSpc>
                          <a:spcPct val="90000"/>
                        </a:lnSpc>
                        <a:spcBef>
                          <a:spcPct val="50000"/>
                        </a:spcBef>
                        <a:spcAft>
                          <a:spcPct val="0"/>
                        </a:spcAft>
                        <a:buClrTx/>
                        <a:buSzTx/>
                        <a:buFontTx/>
                        <a:buNone/>
                        <a:tabLst/>
                      </a:pPr>
                      <a:r>
                        <a:rPr kumimoji="0" lang="en-US" sz="2000" b="1" i="0" u="none" strike="noStrike" cap="none" normalizeH="0" baseline="0" smtClean="0">
                          <a:ln>
                            <a:noFill/>
                          </a:ln>
                          <a:solidFill>
                            <a:schemeClr val="tx1"/>
                          </a:solidFill>
                          <a:effectLst/>
                          <a:latin typeface="Lucida Sans" pitchFamily="34" charset="0"/>
                          <a:ea typeface="ヒラギノ角ゴ Pro W3" charset="-128"/>
                        </a:rPr>
                        <a:t>41 gpm</a:t>
                      </a:r>
                    </a:p>
                  </a:txBody>
                  <a:tcPr anchor="ctr"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Lucida Sans" pitchFamily="34" charset="0"/>
                          <a:ea typeface="ヒラギノ角ゴ Pro W3" charset="-128"/>
                          <a:sym typeface="Wingdings" pitchFamily="2" charset="2"/>
                        </a:rPr>
                        <a:t>  </a:t>
                      </a:r>
                      <a:r>
                        <a:rPr kumimoji="0" lang="en-US" sz="2000" b="1" i="0" u="none" strike="noStrike" cap="none" normalizeH="0" baseline="0" smtClean="0">
                          <a:ln>
                            <a:noFill/>
                          </a:ln>
                          <a:solidFill>
                            <a:schemeClr val="accent2"/>
                          </a:solidFill>
                          <a:effectLst/>
                          <a:latin typeface="Lucida Sans" pitchFamily="34" charset="0"/>
                          <a:ea typeface="ヒラギノ角ゴ Pro W3" charset="-128"/>
                          <a:sym typeface="Wingdings" pitchFamily="2" charset="2"/>
                        </a:rPr>
                        <a:t> 1” meter</a:t>
                      </a:r>
                      <a:endParaRPr kumimoji="0" lang="en-US" sz="2000" b="1" i="0" u="none" strike="noStrike" cap="none" normalizeH="0" baseline="0" smtClean="0">
                        <a:ln>
                          <a:noFill/>
                        </a:ln>
                        <a:solidFill>
                          <a:schemeClr val="accent2"/>
                        </a:solidFill>
                        <a:effectLst/>
                        <a:latin typeface="Lucida Sans" pitchFamily="34" charset="0"/>
                        <a:ea typeface="ヒラギノ角ゴ Pro W3" charset="-128"/>
                      </a:endParaRPr>
                    </a:p>
                  </a:txBody>
                  <a:tcPr anchor="ctr"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graphicFrame>
        <p:nvGraphicFramePr>
          <p:cNvPr id="360490" name="Group 42"/>
          <p:cNvGraphicFramePr>
            <a:graphicFrameLocks noGrp="1"/>
          </p:cNvGraphicFramePr>
          <p:nvPr/>
        </p:nvGraphicFramePr>
        <p:xfrm>
          <a:off x="3286125" y="5041900"/>
          <a:ext cx="4964113" cy="1277938"/>
        </p:xfrm>
        <a:graphic>
          <a:graphicData uri="http://schemas.openxmlformats.org/drawingml/2006/table">
            <a:tbl>
              <a:tblPr/>
              <a:tblGrid>
                <a:gridCol w="1470025"/>
                <a:gridCol w="3494088"/>
              </a:tblGrid>
              <a:tr h="382588">
                <a:tc>
                  <a:txBody>
                    <a:bodyPr/>
                    <a:lstStyle/>
                    <a:p>
                      <a:pPr marL="0" marR="0" lvl="0" indent="0" algn="r" defTabSz="914400" rtl="0" eaLnBrk="1" fontAlgn="base" latinLnBrk="0" hangingPunct="1">
                        <a:lnSpc>
                          <a:spcPct val="90000"/>
                        </a:lnSpc>
                        <a:spcBef>
                          <a:spcPct val="50000"/>
                        </a:spcBef>
                        <a:spcAft>
                          <a:spcPct val="0"/>
                        </a:spcAft>
                        <a:buClrTx/>
                        <a:buSzTx/>
                        <a:buFontTx/>
                        <a:buNone/>
                        <a:tabLst/>
                      </a:pPr>
                      <a:r>
                        <a:rPr kumimoji="0" lang="en-US" sz="2000" b="0" i="0" u="none" strike="noStrike" cap="none" normalizeH="0" baseline="0" smtClean="0">
                          <a:ln>
                            <a:noFill/>
                          </a:ln>
                          <a:solidFill>
                            <a:schemeClr val="tx1"/>
                          </a:solidFill>
                          <a:effectLst/>
                          <a:latin typeface="Lucida Sans" pitchFamily="34" charset="0"/>
                          <a:ea typeface="ヒラギノ角ゴ Pro W3" charset="-128"/>
                        </a:rPr>
                        <a:t>35 gpm</a:t>
                      </a:r>
                    </a:p>
                  </a:txBody>
                  <a:tcPr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50000"/>
                        </a:spcBef>
                        <a:spcAft>
                          <a:spcPct val="0"/>
                        </a:spcAft>
                        <a:buClrTx/>
                        <a:buSzTx/>
                        <a:buFontTx/>
                        <a:buNone/>
                        <a:tabLst/>
                      </a:pPr>
                      <a:r>
                        <a:rPr kumimoji="0" lang="en-US" sz="2000" b="0" i="0" u="none" strike="noStrike" cap="none" normalizeH="0" baseline="0" smtClean="0">
                          <a:ln>
                            <a:noFill/>
                          </a:ln>
                          <a:solidFill>
                            <a:schemeClr val="tx1"/>
                          </a:solidFill>
                          <a:effectLst/>
                          <a:latin typeface="Lucida Sans" pitchFamily="34" charset="0"/>
                          <a:ea typeface="ヒラギノ角ゴ Pro W3" charset="-128"/>
                        </a:rPr>
                        <a:t>(FF = 2 heads @ 17.5 gpm)</a:t>
                      </a:r>
                    </a:p>
                  </a:txBody>
                  <a:tcPr anchor="ctr" horzOverflow="overflow">
                    <a:lnL>
                      <a:noFill/>
                    </a:lnL>
                    <a:lnR cap="flat">
                      <a:noFill/>
                    </a:lnR>
                    <a:lnT cap="flat">
                      <a:noFill/>
                    </a:lnT>
                    <a:lnB>
                      <a:noFill/>
                    </a:lnB>
                    <a:lnTlToBr>
                      <a:noFill/>
                    </a:lnTlToBr>
                    <a:lnBlToTr>
                      <a:noFill/>
                    </a:lnBlToTr>
                    <a:noFill/>
                  </a:tcPr>
                </a:tc>
              </a:tr>
              <a:tr h="400050">
                <a:tc>
                  <a:txBody>
                    <a:bodyPr/>
                    <a:lstStyle/>
                    <a:p>
                      <a:pPr marL="0" marR="0" lvl="0" indent="0" algn="r" defTabSz="914400" rtl="0" eaLnBrk="1" fontAlgn="base" latinLnBrk="0" hangingPunct="1">
                        <a:lnSpc>
                          <a:spcPct val="90000"/>
                        </a:lnSpc>
                        <a:spcBef>
                          <a:spcPct val="50000"/>
                        </a:spcBef>
                        <a:spcAft>
                          <a:spcPct val="0"/>
                        </a:spcAft>
                        <a:buClrTx/>
                        <a:buSzTx/>
                        <a:buFontTx/>
                        <a:buNone/>
                        <a:tabLst/>
                      </a:pPr>
                      <a:r>
                        <a:rPr kumimoji="0" lang="en-US" sz="2000" b="0" i="0" u="none" strike="noStrike" cap="none" normalizeH="0" baseline="0" smtClean="0">
                          <a:ln>
                            <a:noFill/>
                          </a:ln>
                          <a:solidFill>
                            <a:schemeClr val="tx1"/>
                          </a:solidFill>
                          <a:effectLst/>
                          <a:latin typeface="Lucida Sans" pitchFamily="34" charset="0"/>
                          <a:ea typeface="ヒラギノ角ゴ Pro W3" charset="-128"/>
                        </a:rPr>
                        <a:t>+ 15 gpm</a:t>
                      </a:r>
                    </a:p>
                  </a:txBody>
                  <a:tcPr anchor="ct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50000"/>
                        </a:spcBef>
                        <a:spcAft>
                          <a:spcPct val="0"/>
                        </a:spcAft>
                        <a:buClrTx/>
                        <a:buSzTx/>
                        <a:buFontTx/>
                        <a:buNone/>
                        <a:tabLst/>
                      </a:pPr>
                      <a:r>
                        <a:rPr kumimoji="0" lang="en-US" sz="2000" b="0" i="0" u="none" strike="noStrike" cap="none" normalizeH="0" baseline="0" smtClean="0">
                          <a:ln>
                            <a:noFill/>
                          </a:ln>
                          <a:solidFill>
                            <a:schemeClr val="tx1"/>
                          </a:solidFill>
                          <a:effectLst/>
                          <a:latin typeface="Lucida Sans" pitchFamily="34" charset="0"/>
                          <a:ea typeface="ヒラギノ角ゴ Pro W3" charset="-128"/>
                        </a:rPr>
                        <a:t>(Domestic Allowance)</a:t>
                      </a:r>
                    </a:p>
                  </a:txBody>
                  <a:tcPr anchor="ct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p>
                      <a:pPr marL="0" marR="0" lvl="0" indent="0" algn="r" defTabSz="914400" rtl="0" eaLnBrk="1" fontAlgn="base" latinLnBrk="0" hangingPunct="1">
                        <a:lnSpc>
                          <a:spcPct val="90000"/>
                        </a:lnSpc>
                        <a:spcBef>
                          <a:spcPct val="50000"/>
                        </a:spcBef>
                        <a:spcAft>
                          <a:spcPct val="0"/>
                        </a:spcAft>
                        <a:buClrTx/>
                        <a:buSzTx/>
                        <a:buFontTx/>
                        <a:buNone/>
                        <a:tabLst/>
                      </a:pPr>
                      <a:r>
                        <a:rPr kumimoji="0" lang="en-US" sz="2000" b="1" i="0" u="none" strike="noStrike" cap="none" normalizeH="0" baseline="0" smtClean="0">
                          <a:ln>
                            <a:noFill/>
                          </a:ln>
                          <a:solidFill>
                            <a:schemeClr val="tx1"/>
                          </a:solidFill>
                          <a:effectLst/>
                          <a:latin typeface="Lucida Sans" pitchFamily="34" charset="0"/>
                          <a:ea typeface="ヒラギノ角ゴ Pro W3" charset="-128"/>
                        </a:rPr>
                        <a:t>50 gpm</a:t>
                      </a:r>
                    </a:p>
                  </a:txBody>
                  <a:tcPr anchor="ctr"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Lucida Sans" pitchFamily="34" charset="0"/>
                          <a:ea typeface="ヒラギノ角ゴ Pro W3" charset="-128"/>
                          <a:sym typeface="Wingdings" pitchFamily="2" charset="2"/>
                        </a:rPr>
                        <a:t>  </a:t>
                      </a:r>
                      <a:r>
                        <a:rPr kumimoji="0" lang="en-US" sz="2000" b="1" i="0" u="none" strike="noStrike" cap="none" normalizeH="0" baseline="0" smtClean="0">
                          <a:ln>
                            <a:noFill/>
                          </a:ln>
                          <a:solidFill>
                            <a:schemeClr val="accent2"/>
                          </a:solidFill>
                          <a:effectLst/>
                          <a:latin typeface="Lucida Sans" pitchFamily="34" charset="0"/>
                          <a:ea typeface="ヒラギノ角ゴ Pro W3" charset="-128"/>
                          <a:sym typeface="Wingdings" pitchFamily="2" charset="2"/>
                        </a:rPr>
                        <a:t> 1” meter</a:t>
                      </a:r>
                      <a:endParaRPr kumimoji="0" lang="en-US" sz="2000" b="1" i="0" u="none" strike="noStrike" cap="none" normalizeH="0" baseline="0" smtClean="0">
                        <a:ln>
                          <a:noFill/>
                        </a:ln>
                        <a:solidFill>
                          <a:schemeClr val="accent2"/>
                        </a:solidFill>
                        <a:effectLst/>
                        <a:latin typeface="Lucida Sans" pitchFamily="34" charset="0"/>
                        <a:ea typeface="ヒラギノ角ゴ Pro W3" charset="-128"/>
                      </a:endParaRPr>
                    </a:p>
                  </a:txBody>
                  <a:tcPr anchor="ctr"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a:lstStyle/>
          <a:p>
            <a:r>
              <a:rPr lang="en-US" sz="4000"/>
              <a:t>1.5-inch Meter Examples</a:t>
            </a:r>
          </a:p>
        </p:txBody>
      </p:sp>
      <p:sp>
        <p:nvSpPr>
          <p:cNvPr id="364547" name="Rectangle 3"/>
          <p:cNvSpPr>
            <a:spLocks noGrp="1" noChangeArrowheads="1"/>
          </p:cNvSpPr>
          <p:nvPr>
            <p:ph type="body" sz="half" idx="1"/>
          </p:nvPr>
        </p:nvSpPr>
        <p:spPr>
          <a:xfrm>
            <a:off x="566738" y="1574800"/>
            <a:ext cx="7246937" cy="4884738"/>
          </a:xfrm>
          <a:noFill/>
          <a:ln/>
        </p:spPr>
        <p:txBody>
          <a:bodyPr anchor="t"/>
          <a:lstStyle/>
          <a:p>
            <a:r>
              <a:rPr lang="en-US" sz="3000" b="1"/>
              <a:t>1.5-inch tap and lateral</a:t>
            </a:r>
          </a:p>
          <a:p>
            <a:r>
              <a:rPr lang="en-US" sz="3000" b="1"/>
              <a:t>1.5-inch meter</a:t>
            </a:r>
          </a:p>
          <a:p>
            <a:r>
              <a:rPr lang="en-US" sz="3000" b="1"/>
              <a:t>Examples</a:t>
            </a:r>
            <a:r>
              <a:rPr lang="en-US" sz="2800"/>
              <a:t> </a:t>
            </a:r>
            <a:r>
              <a:rPr lang="en-US" sz="2600"/>
              <a:t>(note same meter for 5 gpm)</a:t>
            </a:r>
          </a:p>
          <a:p>
            <a:endParaRPr lang="en-US" sz="2600" b="1"/>
          </a:p>
          <a:p>
            <a:pPr>
              <a:buFontTx/>
              <a:buNone/>
            </a:pPr>
            <a:endParaRPr lang="en-US" sz="3000" b="1"/>
          </a:p>
        </p:txBody>
      </p:sp>
      <p:graphicFrame>
        <p:nvGraphicFramePr>
          <p:cNvPr id="364548" name="Group 4"/>
          <p:cNvGraphicFramePr>
            <a:graphicFrameLocks noGrp="1"/>
          </p:cNvGraphicFramePr>
          <p:nvPr>
            <p:ph sz="quarter" idx="2"/>
          </p:nvPr>
        </p:nvGraphicFramePr>
        <p:xfrm>
          <a:off x="1422400" y="3529013"/>
          <a:ext cx="4964113" cy="1498600"/>
        </p:xfrm>
        <a:graphic>
          <a:graphicData uri="http://schemas.openxmlformats.org/drawingml/2006/table">
            <a:tbl>
              <a:tblPr/>
              <a:tblGrid>
                <a:gridCol w="1506538"/>
                <a:gridCol w="3457575"/>
              </a:tblGrid>
              <a:tr h="517525">
                <a:tc>
                  <a:txBody>
                    <a:bodyPr/>
                    <a:lstStyle/>
                    <a:p>
                      <a:pPr marL="0" marR="0" lvl="0" indent="0" algn="r" defTabSz="914400" rtl="0" eaLnBrk="1" fontAlgn="base" latinLnBrk="0" hangingPunct="1">
                        <a:lnSpc>
                          <a:spcPct val="90000"/>
                        </a:lnSpc>
                        <a:spcBef>
                          <a:spcPct val="50000"/>
                        </a:spcBef>
                        <a:spcAft>
                          <a:spcPct val="0"/>
                        </a:spcAft>
                        <a:buClrTx/>
                        <a:buSzTx/>
                        <a:buFontTx/>
                        <a:buNone/>
                        <a:tabLst/>
                      </a:pPr>
                      <a:r>
                        <a:rPr kumimoji="0" lang="en-US" sz="2000" b="0" i="0" u="none" strike="noStrike" cap="none" normalizeH="0" baseline="0" smtClean="0">
                          <a:ln>
                            <a:noFill/>
                          </a:ln>
                          <a:solidFill>
                            <a:schemeClr val="tx1"/>
                          </a:solidFill>
                          <a:effectLst/>
                          <a:latin typeface="Lucida Sans" pitchFamily="34" charset="0"/>
                          <a:ea typeface="ヒラギノ角ゴ Pro W3" charset="-128"/>
                        </a:rPr>
                        <a:t>52 gpm</a:t>
                      </a:r>
                    </a:p>
                  </a:txBody>
                  <a:tcPr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50000"/>
                        </a:spcBef>
                        <a:spcAft>
                          <a:spcPct val="0"/>
                        </a:spcAft>
                        <a:buClrTx/>
                        <a:buSzTx/>
                        <a:buFontTx/>
                        <a:buNone/>
                        <a:tabLst/>
                      </a:pPr>
                      <a:r>
                        <a:rPr kumimoji="0" lang="en-US" sz="2000" b="0" i="0" u="none" strike="noStrike" cap="none" normalizeH="0" baseline="0" smtClean="0">
                          <a:ln>
                            <a:noFill/>
                          </a:ln>
                          <a:solidFill>
                            <a:schemeClr val="tx1"/>
                          </a:solidFill>
                          <a:effectLst/>
                          <a:latin typeface="Lucida Sans" pitchFamily="34" charset="0"/>
                          <a:ea typeface="ヒラギノ角ゴ Pro W3" charset="-128"/>
                        </a:rPr>
                        <a:t>(FF = 4 heads @ 13 gpm)</a:t>
                      </a:r>
                    </a:p>
                  </a:txBody>
                  <a:tcPr anchor="ctr" horzOverflow="overflow">
                    <a:lnL>
                      <a:noFill/>
                    </a:lnL>
                    <a:lnR cap="flat">
                      <a:noFill/>
                    </a:lnR>
                    <a:lnT cap="flat">
                      <a:noFill/>
                    </a:lnT>
                    <a:lnB>
                      <a:noFill/>
                    </a:lnB>
                    <a:lnTlToBr>
                      <a:noFill/>
                    </a:lnTlToBr>
                    <a:lnBlToTr>
                      <a:noFill/>
                    </a:lnBlToTr>
                    <a:noFill/>
                  </a:tcPr>
                </a:tc>
              </a:tr>
              <a:tr h="485775">
                <a:tc>
                  <a:txBody>
                    <a:bodyPr/>
                    <a:lstStyle/>
                    <a:p>
                      <a:pPr marL="0" marR="0" lvl="0" indent="0" algn="r" defTabSz="914400" rtl="0" eaLnBrk="1" fontAlgn="base" latinLnBrk="0" hangingPunct="1">
                        <a:lnSpc>
                          <a:spcPct val="90000"/>
                        </a:lnSpc>
                        <a:spcBef>
                          <a:spcPct val="50000"/>
                        </a:spcBef>
                        <a:spcAft>
                          <a:spcPct val="0"/>
                        </a:spcAft>
                        <a:buClrTx/>
                        <a:buSzTx/>
                        <a:buFontTx/>
                        <a:buNone/>
                        <a:tabLst/>
                      </a:pPr>
                      <a:r>
                        <a:rPr kumimoji="0" lang="en-US" sz="2000" b="0" i="0" u="none" strike="noStrike" cap="none" normalizeH="0" baseline="0" smtClean="0">
                          <a:ln>
                            <a:noFill/>
                          </a:ln>
                          <a:solidFill>
                            <a:schemeClr val="tx1"/>
                          </a:solidFill>
                          <a:effectLst/>
                          <a:latin typeface="Lucida Sans" pitchFamily="34" charset="0"/>
                          <a:ea typeface="ヒラギノ角ゴ Pro W3" charset="-128"/>
                        </a:rPr>
                        <a:t>+ 15 gpm</a:t>
                      </a:r>
                    </a:p>
                  </a:txBody>
                  <a:tcPr anchor="ct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50000"/>
                        </a:spcBef>
                        <a:spcAft>
                          <a:spcPct val="0"/>
                        </a:spcAft>
                        <a:buClrTx/>
                        <a:buSzTx/>
                        <a:buFontTx/>
                        <a:buNone/>
                        <a:tabLst/>
                      </a:pPr>
                      <a:r>
                        <a:rPr kumimoji="0" lang="en-US" sz="2000" b="0" i="0" u="none" strike="noStrike" cap="none" normalizeH="0" baseline="0" smtClean="0">
                          <a:ln>
                            <a:noFill/>
                          </a:ln>
                          <a:solidFill>
                            <a:schemeClr val="tx1"/>
                          </a:solidFill>
                          <a:effectLst/>
                          <a:latin typeface="Lucida Sans" pitchFamily="34" charset="0"/>
                          <a:ea typeface="ヒラギノ角ゴ Pro W3" charset="-128"/>
                        </a:rPr>
                        <a:t>(Domestic Allowance)</a:t>
                      </a:r>
                    </a:p>
                  </a:txBody>
                  <a:tcPr anchor="ct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p>
                      <a:pPr marL="0" marR="0" lvl="0" indent="0" algn="r" defTabSz="914400" rtl="0" eaLnBrk="1" fontAlgn="base" latinLnBrk="0" hangingPunct="1">
                        <a:lnSpc>
                          <a:spcPct val="90000"/>
                        </a:lnSpc>
                        <a:spcBef>
                          <a:spcPct val="50000"/>
                        </a:spcBef>
                        <a:spcAft>
                          <a:spcPct val="0"/>
                        </a:spcAft>
                        <a:buClrTx/>
                        <a:buSzTx/>
                        <a:buFontTx/>
                        <a:buNone/>
                        <a:tabLst/>
                      </a:pPr>
                      <a:r>
                        <a:rPr kumimoji="0" lang="en-US" sz="2000" b="1" i="0" u="none" strike="noStrike" cap="none" normalizeH="0" baseline="0" smtClean="0">
                          <a:ln>
                            <a:noFill/>
                          </a:ln>
                          <a:solidFill>
                            <a:schemeClr val="tx1"/>
                          </a:solidFill>
                          <a:effectLst/>
                          <a:latin typeface="Lucida Sans" pitchFamily="34" charset="0"/>
                          <a:ea typeface="ヒラギノ角ゴ Pro W3" charset="-128"/>
                        </a:rPr>
                        <a:t>67 gpm</a:t>
                      </a:r>
                    </a:p>
                  </a:txBody>
                  <a:tcPr anchor="ctr"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Lucida Sans" pitchFamily="34" charset="0"/>
                          <a:ea typeface="ヒラギノ角ゴ Pro W3" charset="-128"/>
                          <a:sym typeface="Wingdings" pitchFamily="2" charset="2"/>
                        </a:rPr>
                        <a:t>  </a:t>
                      </a:r>
                      <a:r>
                        <a:rPr kumimoji="0" lang="en-US" sz="2000" b="1" i="0" u="none" strike="noStrike" cap="none" normalizeH="0" baseline="0" smtClean="0">
                          <a:ln>
                            <a:noFill/>
                          </a:ln>
                          <a:solidFill>
                            <a:schemeClr val="accent2"/>
                          </a:solidFill>
                          <a:effectLst/>
                          <a:latin typeface="Lucida Sans" pitchFamily="34" charset="0"/>
                          <a:ea typeface="ヒラギノ角ゴ Pro W3" charset="-128"/>
                          <a:sym typeface="Wingdings" pitchFamily="2" charset="2"/>
                        </a:rPr>
                        <a:t> 1.5” meter</a:t>
                      </a:r>
                      <a:endParaRPr kumimoji="0" lang="en-US" sz="2000" b="1" i="0" u="none" strike="noStrike" cap="none" normalizeH="0" baseline="0" smtClean="0">
                        <a:ln>
                          <a:noFill/>
                        </a:ln>
                        <a:solidFill>
                          <a:schemeClr val="accent2"/>
                        </a:solidFill>
                        <a:effectLst/>
                        <a:latin typeface="Lucida Sans" pitchFamily="34" charset="0"/>
                        <a:ea typeface="ヒラギノ角ゴ Pro W3" charset="-128"/>
                      </a:endParaRPr>
                    </a:p>
                  </a:txBody>
                  <a:tcPr anchor="ctr"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graphicFrame>
        <p:nvGraphicFramePr>
          <p:cNvPr id="364566" name="Group 22"/>
          <p:cNvGraphicFramePr>
            <a:graphicFrameLocks noGrp="1"/>
          </p:cNvGraphicFramePr>
          <p:nvPr/>
        </p:nvGraphicFramePr>
        <p:xfrm>
          <a:off x="3286125" y="5041900"/>
          <a:ext cx="4964113" cy="1277938"/>
        </p:xfrm>
        <a:graphic>
          <a:graphicData uri="http://schemas.openxmlformats.org/drawingml/2006/table">
            <a:tbl>
              <a:tblPr/>
              <a:tblGrid>
                <a:gridCol w="1470025"/>
                <a:gridCol w="3494088"/>
              </a:tblGrid>
              <a:tr h="382588">
                <a:tc>
                  <a:txBody>
                    <a:bodyPr/>
                    <a:lstStyle/>
                    <a:p>
                      <a:pPr marL="0" marR="0" lvl="0" indent="0" algn="r" defTabSz="914400" rtl="0" eaLnBrk="1" fontAlgn="base" latinLnBrk="0" hangingPunct="1">
                        <a:lnSpc>
                          <a:spcPct val="90000"/>
                        </a:lnSpc>
                        <a:spcBef>
                          <a:spcPct val="50000"/>
                        </a:spcBef>
                        <a:spcAft>
                          <a:spcPct val="0"/>
                        </a:spcAft>
                        <a:buClrTx/>
                        <a:buSzTx/>
                        <a:buFontTx/>
                        <a:buNone/>
                        <a:tabLst/>
                      </a:pPr>
                      <a:r>
                        <a:rPr kumimoji="0" lang="en-US" sz="2000" b="0" i="0" u="none" strike="noStrike" cap="none" normalizeH="0" baseline="0" smtClean="0">
                          <a:ln>
                            <a:noFill/>
                          </a:ln>
                          <a:solidFill>
                            <a:schemeClr val="tx1"/>
                          </a:solidFill>
                          <a:effectLst/>
                          <a:latin typeface="Lucida Sans" pitchFamily="34" charset="0"/>
                          <a:ea typeface="ヒラギノ角ゴ Pro W3" charset="-128"/>
                        </a:rPr>
                        <a:t>68 gpm</a:t>
                      </a:r>
                    </a:p>
                  </a:txBody>
                  <a:tcPr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50000"/>
                        </a:spcBef>
                        <a:spcAft>
                          <a:spcPct val="0"/>
                        </a:spcAft>
                        <a:buClrTx/>
                        <a:buSzTx/>
                        <a:buFontTx/>
                        <a:buNone/>
                        <a:tabLst/>
                      </a:pPr>
                      <a:r>
                        <a:rPr kumimoji="0" lang="en-US" sz="2000" b="0" i="0" u="none" strike="noStrike" cap="none" normalizeH="0" baseline="0" smtClean="0">
                          <a:ln>
                            <a:noFill/>
                          </a:ln>
                          <a:solidFill>
                            <a:schemeClr val="tx1"/>
                          </a:solidFill>
                          <a:effectLst/>
                          <a:latin typeface="Lucida Sans" pitchFamily="34" charset="0"/>
                          <a:ea typeface="ヒラギノ角ゴ Pro W3" charset="-128"/>
                        </a:rPr>
                        <a:t>(FF = 4 heads @ 17 gpm)</a:t>
                      </a:r>
                    </a:p>
                  </a:txBody>
                  <a:tcPr anchor="ctr" horzOverflow="overflow">
                    <a:lnL>
                      <a:noFill/>
                    </a:lnL>
                    <a:lnR cap="flat">
                      <a:noFill/>
                    </a:lnR>
                    <a:lnT cap="flat">
                      <a:noFill/>
                    </a:lnT>
                    <a:lnB>
                      <a:noFill/>
                    </a:lnB>
                    <a:lnTlToBr>
                      <a:noFill/>
                    </a:lnTlToBr>
                    <a:lnBlToTr>
                      <a:noFill/>
                    </a:lnBlToTr>
                    <a:noFill/>
                  </a:tcPr>
                </a:tc>
              </a:tr>
              <a:tr h="400050">
                <a:tc>
                  <a:txBody>
                    <a:bodyPr/>
                    <a:lstStyle/>
                    <a:p>
                      <a:pPr marL="0" marR="0" lvl="0" indent="0" algn="r" defTabSz="914400" rtl="0" eaLnBrk="1" fontAlgn="base" latinLnBrk="0" hangingPunct="1">
                        <a:lnSpc>
                          <a:spcPct val="90000"/>
                        </a:lnSpc>
                        <a:spcBef>
                          <a:spcPct val="50000"/>
                        </a:spcBef>
                        <a:spcAft>
                          <a:spcPct val="0"/>
                        </a:spcAft>
                        <a:buClrTx/>
                        <a:buSzTx/>
                        <a:buFontTx/>
                        <a:buNone/>
                        <a:tabLst/>
                      </a:pPr>
                      <a:r>
                        <a:rPr kumimoji="0" lang="en-US" sz="2000" b="0" i="0" u="none" strike="noStrike" cap="none" normalizeH="0" baseline="0" smtClean="0">
                          <a:ln>
                            <a:noFill/>
                          </a:ln>
                          <a:solidFill>
                            <a:schemeClr val="tx1"/>
                          </a:solidFill>
                          <a:effectLst/>
                          <a:latin typeface="Lucida Sans" pitchFamily="34" charset="0"/>
                          <a:ea typeface="ヒラギノ角ゴ Pro W3" charset="-128"/>
                        </a:rPr>
                        <a:t>+ 15 gpm</a:t>
                      </a:r>
                    </a:p>
                  </a:txBody>
                  <a:tcPr anchor="ct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50000"/>
                        </a:spcBef>
                        <a:spcAft>
                          <a:spcPct val="0"/>
                        </a:spcAft>
                        <a:buClrTx/>
                        <a:buSzTx/>
                        <a:buFontTx/>
                        <a:buNone/>
                        <a:tabLst/>
                      </a:pPr>
                      <a:r>
                        <a:rPr kumimoji="0" lang="en-US" sz="2000" b="0" i="0" u="none" strike="noStrike" cap="none" normalizeH="0" baseline="0" smtClean="0">
                          <a:ln>
                            <a:noFill/>
                          </a:ln>
                          <a:solidFill>
                            <a:schemeClr val="tx1"/>
                          </a:solidFill>
                          <a:effectLst/>
                          <a:latin typeface="Lucida Sans" pitchFamily="34" charset="0"/>
                          <a:ea typeface="ヒラギノ角ゴ Pro W3" charset="-128"/>
                        </a:rPr>
                        <a:t>(Domestic Allowance)</a:t>
                      </a:r>
                    </a:p>
                  </a:txBody>
                  <a:tcPr anchor="ct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p>
                      <a:pPr marL="0" marR="0" lvl="0" indent="0" algn="r" defTabSz="914400" rtl="0" eaLnBrk="1" fontAlgn="base" latinLnBrk="0" hangingPunct="1">
                        <a:lnSpc>
                          <a:spcPct val="90000"/>
                        </a:lnSpc>
                        <a:spcBef>
                          <a:spcPct val="50000"/>
                        </a:spcBef>
                        <a:spcAft>
                          <a:spcPct val="0"/>
                        </a:spcAft>
                        <a:buClrTx/>
                        <a:buSzTx/>
                        <a:buFontTx/>
                        <a:buNone/>
                        <a:tabLst/>
                      </a:pPr>
                      <a:r>
                        <a:rPr kumimoji="0" lang="en-US" sz="2000" b="1" i="0" u="none" strike="noStrike" cap="none" normalizeH="0" baseline="0" smtClean="0">
                          <a:ln>
                            <a:noFill/>
                          </a:ln>
                          <a:solidFill>
                            <a:schemeClr val="tx1"/>
                          </a:solidFill>
                          <a:effectLst/>
                          <a:latin typeface="Lucida Sans" pitchFamily="34" charset="0"/>
                          <a:ea typeface="ヒラギノ角ゴ Pro W3" charset="-128"/>
                        </a:rPr>
                        <a:t>83 gpm</a:t>
                      </a:r>
                    </a:p>
                  </a:txBody>
                  <a:tcPr anchor="ctr"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Lucida Sans" pitchFamily="34" charset="0"/>
                          <a:ea typeface="ヒラギノ角ゴ Pro W3" charset="-128"/>
                          <a:sym typeface="Wingdings" pitchFamily="2" charset="2"/>
                        </a:rPr>
                        <a:t>  </a:t>
                      </a:r>
                      <a:r>
                        <a:rPr kumimoji="0" lang="en-US" sz="2000" b="1" i="0" u="none" strike="noStrike" cap="none" normalizeH="0" baseline="0" smtClean="0">
                          <a:ln>
                            <a:noFill/>
                          </a:ln>
                          <a:solidFill>
                            <a:schemeClr val="accent2"/>
                          </a:solidFill>
                          <a:effectLst/>
                          <a:latin typeface="Lucida Sans" pitchFamily="34" charset="0"/>
                          <a:ea typeface="ヒラギノ角ゴ Pro W3" charset="-128"/>
                          <a:sym typeface="Wingdings" pitchFamily="2" charset="2"/>
                        </a:rPr>
                        <a:t> 1.5” meter</a:t>
                      </a:r>
                      <a:endParaRPr kumimoji="0" lang="en-US" sz="2000" b="1" i="0" u="none" strike="noStrike" cap="none" normalizeH="0" baseline="0" smtClean="0">
                        <a:ln>
                          <a:noFill/>
                        </a:ln>
                        <a:solidFill>
                          <a:schemeClr val="accent2"/>
                        </a:solidFill>
                        <a:effectLst/>
                        <a:latin typeface="Lucida Sans" pitchFamily="34" charset="0"/>
                        <a:ea typeface="ヒラギノ角ゴ Pro W3" charset="-128"/>
                      </a:endParaRPr>
                    </a:p>
                  </a:txBody>
                  <a:tcPr anchor="ctr"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p:txBody>
          <a:bodyPr/>
          <a:lstStyle/>
          <a:p>
            <a:r>
              <a:rPr lang="en-US" sz="4000"/>
              <a:t>Final Configuration 	</a:t>
            </a:r>
          </a:p>
        </p:txBody>
      </p:sp>
      <p:sp>
        <p:nvSpPr>
          <p:cNvPr id="358412" name="Rectangle 12"/>
          <p:cNvSpPr>
            <a:spLocks noGrp="1" noChangeArrowheads="1"/>
          </p:cNvSpPr>
          <p:nvPr>
            <p:ph type="body" idx="1"/>
          </p:nvPr>
        </p:nvSpPr>
        <p:spPr>
          <a:xfrm>
            <a:off x="2930525" y="4735513"/>
            <a:ext cx="5861050" cy="1733550"/>
          </a:xfrm>
          <a:noFill/>
          <a:ln/>
        </p:spPr>
        <p:txBody>
          <a:bodyPr/>
          <a:lstStyle/>
          <a:p>
            <a:pPr marL="461963">
              <a:lnSpc>
                <a:spcPct val="80000"/>
              </a:lnSpc>
            </a:pPr>
            <a:endParaRPr lang="en-US" sz="2400">
              <a:solidFill>
                <a:srgbClr val="000000"/>
              </a:solidFill>
            </a:endParaRPr>
          </a:p>
          <a:p>
            <a:pPr marL="461963">
              <a:spcBef>
                <a:spcPct val="70000"/>
              </a:spcBef>
            </a:pPr>
            <a:r>
              <a:rPr lang="en-US" sz="2400">
                <a:solidFill>
                  <a:srgbClr val="000000"/>
                </a:solidFill>
              </a:rPr>
              <a:t>Size based on </a:t>
            </a:r>
            <a:r>
              <a:rPr lang="en-US" sz="2400" u="sng">
                <a:solidFill>
                  <a:srgbClr val="000000"/>
                </a:solidFill>
              </a:rPr>
              <a:t>FF + 15 gpm</a:t>
            </a:r>
            <a:r>
              <a:rPr lang="en-US" sz="2400">
                <a:solidFill>
                  <a:srgbClr val="000000"/>
                </a:solidFill>
              </a:rPr>
              <a:t> or the </a:t>
            </a:r>
            <a:r>
              <a:rPr lang="en-US" sz="2400" u="sng">
                <a:solidFill>
                  <a:srgbClr val="000000"/>
                </a:solidFill>
              </a:rPr>
              <a:t>Total Peak Domestic Demand</a:t>
            </a:r>
            <a:r>
              <a:rPr lang="en-US" sz="2400">
                <a:solidFill>
                  <a:srgbClr val="000000"/>
                </a:solidFill>
              </a:rPr>
              <a:t>, whichever is greater</a:t>
            </a:r>
          </a:p>
        </p:txBody>
      </p:sp>
      <p:grpSp>
        <p:nvGrpSpPr>
          <p:cNvPr id="358413" name="Group 13"/>
          <p:cNvGrpSpPr>
            <a:grpSpLocks/>
          </p:cNvGrpSpPr>
          <p:nvPr/>
        </p:nvGrpSpPr>
        <p:grpSpPr bwMode="auto">
          <a:xfrm>
            <a:off x="1457325" y="2863850"/>
            <a:ext cx="5870575" cy="2301875"/>
            <a:chOff x="2979" y="2352"/>
            <a:chExt cx="2781" cy="1127"/>
          </a:xfrm>
        </p:grpSpPr>
        <p:pic>
          <p:nvPicPr>
            <p:cNvPr id="358414" name="Picture 14"/>
            <p:cNvPicPr>
              <a:picLocks noChangeAspect="1" noChangeArrowheads="1"/>
            </p:cNvPicPr>
            <p:nvPr/>
          </p:nvPicPr>
          <p:blipFill>
            <a:blip r:embed="rId3" cstate="print"/>
            <a:srcRect/>
            <a:stretch>
              <a:fillRect/>
            </a:stretch>
          </p:blipFill>
          <p:spPr bwMode="auto">
            <a:xfrm>
              <a:off x="2979" y="2352"/>
              <a:ext cx="2781" cy="1127"/>
            </a:xfrm>
            <a:prstGeom prst="rect">
              <a:avLst/>
            </a:prstGeom>
            <a:noFill/>
            <a:ln w="38100" cmpd="dbl">
              <a:solidFill>
                <a:srgbClr val="808080"/>
              </a:solidFill>
              <a:miter lim="800000"/>
              <a:headEnd/>
              <a:tailEnd/>
            </a:ln>
            <a:effectLst/>
          </p:spPr>
        </p:pic>
        <p:sp>
          <p:nvSpPr>
            <p:cNvPr id="358415" name="Text Box 15"/>
            <p:cNvSpPr txBox="1">
              <a:spLocks noChangeArrowheads="1"/>
            </p:cNvSpPr>
            <p:nvPr/>
          </p:nvSpPr>
          <p:spPr bwMode="auto">
            <a:xfrm>
              <a:off x="3363" y="3264"/>
              <a:ext cx="432" cy="194"/>
            </a:xfrm>
            <a:prstGeom prst="rect">
              <a:avLst/>
            </a:prstGeom>
            <a:noFill/>
            <a:ln w="9525">
              <a:noFill/>
              <a:miter lim="800000"/>
              <a:headEnd/>
              <a:tailEnd/>
            </a:ln>
            <a:effectLst/>
          </p:spPr>
          <p:txBody>
            <a:bodyPr>
              <a:spAutoFit/>
            </a:bodyPr>
            <a:lstStyle/>
            <a:p>
              <a:pPr>
                <a:spcBef>
                  <a:spcPct val="50000"/>
                </a:spcBef>
              </a:pPr>
              <a:r>
                <a:rPr lang="en-US" sz="2000" b="1">
                  <a:solidFill>
                    <a:srgbClr val="333399"/>
                  </a:solidFill>
                </a:rPr>
                <a:t>1.5”</a:t>
              </a:r>
            </a:p>
          </p:txBody>
        </p:sp>
        <p:sp>
          <p:nvSpPr>
            <p:cNvPr id="358416" name="Text Box 16"/>
            <p:cNvSpPr txBox="1">
              <a:spLocks noChangeArrowheads="1"/>
            </p:cNvSpPr>
            <p:nvPr/>
          </p:nvSpPr>
          <p:spPr bwMode="auto">
            <a:xfrm>
              <a:off x="3363" y="2592"/>
              <a:ext cx="528" cy="180"/>
            </a:xfrm>
            <a:prstGeom prst="rect">
              <a:avLst/>
            </a:prstGeom>
            <a:solidFill>
              <a:srgbClr val="FFFFFF"/>
            </a:solidFill>
            <a:ln w="9525">
              <a:noFill/>
              <a:miter lim="800000"/>
              <a:headEnd/>
              <a:tailEnd/>
            </a:ln>
            <a:effectLst/>
          </p:spPr>
          <p:txBody>
            <a:bodyPr>
              <a:spAutoFit/>
            </a:bodyPr>
            <a:lstStyle/>
            <a:p>
              <a:pPr>
                <a:lnSpc>
                  <a:spcPct val="50000"/>
                </a:lnSpc>
                <a:spcBef>
                  <a:spcPct val="50000"/>
                </a:spcBef>
              </a:pPr>
              <a:r>
                <a:rPr lang="en-US" sz="1200" b="1">
                  <a:solidFill>
                    <a:srgbClr val="333399"/>
                  </a:solidFill>
                </a:rPr>
                <a:t>1.5” x 1” </a:t>
              </a:r>
            </a:p>
            <a:p>
              <a:pPr>
                <a:lnSpc>
                  <a:spcPct val="50000"/>
                </a:lnSpc>
                <a:spcBef>
                  <a:spcPct val="50000"/>
                </a:spcBef>
              </a:pPr>
              <a:r>
                <a:rPr lang="en-US" sz="1200" b="1">
                  <a:solidFill>
                    <a:srgbClr val="333399"/>
                  </a:solidFill>
                </a:rPr>
                <a:t>reducer</a:t>
              </a:r>
            </a:p>
          </p:txBody>
        </p:sp>
        <p:pic>
          <p:nvPicPr>
            <p:cNvPr id="358417" name="Picture 17"/>
            <p:cNvPicPr>
              <a:picLocks noChangeAspect="1" noChangeArrowheads="1"/>
            </p:cNvPicPr>
            <p:nvPr/>
          </p:nvPicPr>
          <p:blipFill>
            <a:blip r:embed="rId4" cstate="print"/>
            <a:srcRect/>
            <a:stretch>
              <a:fillRect/>
            </a:stretch>
          </p:blipFill>
          <p:spPr bwMode="auto">
            <a:xfrm>
              <a:off x="3891" y="2523"/>
              <a:ext cx="588" cy="597"/>
            </a:xfrm>
            <a:prstGeom prst="rect">
              <a:avLst/>
            </a:prstGeom>
            <a:noFill/>
            <a:ln w="9525">
              <a:noFill/>
              <a:miter lim="800000"/>
              <a:headEnd/>
              <a:tailEnd/>
            </a:ln>
            <a:effectLst/>
          </p:spPr>
        </p:pic>
        <p:sp>
          <p:nvSpPr>
            <p:cNvPr id="358418" name="Text Box 18"/>
            <p:cNvSpPr txBox="1">
              <a:spLocks noChangeArrowheads="1"/>
            </p:cNvSpPr>
            <p:nvPr/>
          </p:nvSpPr>
          <p:spPr bwMode="auto">
            <a:xfrm>
              <a:off x="4275" y="2640"/>
              <a:ext cx="432" cy="195"/>
            </a:xfrm>
            <a:prstGeom prst="rect">
              <a:avLst/>
            </a:prstGeom>
            <a:noFill/>
            <a:ln w="9525">
              <a:noFill/>
              <a:miter lim="800000"/>
              <a:headEnd/>
              <a:tailEnd/>
            </a:ln>
            <a:effectLst/>
          </p:spPr>
          <p:txBody>
            <a:bodyPr>
              <a:spAutoFit/>
            </a:bodyPr>
            <a:lstStyle/>
            <a:p>
              <a:pPr>
                <a:spcBef>
                  <a:spcPct val="50000"/>
                </a:spcBef>
              </a:pPr>
              <a:r>
                <a:rPr lang="en-US" sz="2000" b="1">
                  <a:solidFill>
                    <a:srgbClr val="333399"/>
                  </a:solidFill>
                </a:rPr>
                <a:t>1”</a:t>
              </a:r>
            </a:p>
          </p:txBody>
        </p:sp>
      </p:grpSp>
      <p:sp>
        <p:nvSpPr>
          <p:cNvPr id="358419" name="Text Box 19"/>
          <p:cNvSpPr txBox="1">
            <a:spLocks noChangeArrowheads="1"/>
          </p:cNvSpPr>
          <p:nvPr/>
        </p:nvSpPr>
        <p:spPr bwMode="auto">
          <a:xfrm>
            <a:off x="0" y="1489075"/>
            <a:ext cx="6434138" cy="822325"/>
          </a:xfrm>
          <a:prstGeom prst="rect">
            <a:avLst/>
          </a:prstGeom>
          <a:noFill/>
          <a:ln w="9525">
            <a:noFill/>
            <a:miter lim="800000"/>
            <a:headEnd/>
            <a:tailEnd/>
          </a:ln>
          <a:effectLst/>
        </p:spPr>
        <p:txBody>
          <a:bodyPr>
            <a:spAutoFit/>
          </a:bodyPr>
          <a:lstStyle/>
          <a:p>
            <a:pPr marL="457200" indent="-406400">
              <a:spcBef>
                <a:spcPct val="50000"/>
              </a:spcBef>
              <a:buFontTx/>
              <a:buChar char="•"/>
            </a:pPr>
            <a:r>
              <a:rPr lang="en-US">
                <a:solidFill>
                  <a:srgbClr val="000000"/>
                </a:solidFill>
                <a:latin typeface="Lucida Sans" pitchFamily="34" charset="0"/>
              </a:rPr>
              <a:t>Minimum 1.5-inch lateral with 1-inch meter for flows ≤ 50 gpm</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a:xfrm>
            <a:off x="152400" y="0"/>
            <a:ext cx="8342313" cy="1219200"/>
          </a:xfrm>
        </p:spPr>
        <p:txBody>
          <a:bodyPr/>
          <a:lstStyle/>
          <a:p>
            <a:pPr algn="ctr">
              <a:lnSpc>
                <a:spcPct val="90000"/>
              </a:lnSpc>
            </a:pPr>
            <a:r>
              <a:rPr lang="en-US" sz="4000"/>
              <a:t>EBMUD Combination Meter Sizing</a:t>
            </a:r>
          </a:p>
        </p:txBody>
      </p:sp>
      <p:sp>
        <p:nvSpPr>
          <p:cNvPr id="319491" name="Rectangle 3"/>
          <p:cNvSpPr>
            <a:spLocks noGrp="1" noChangeArrowheads="1"/>
          </p:cNvSpPr>
          <p:nvPr>
            <p:ph type="body" sz="half" idx="1"/>
          </p:nvPr>
        </p:nvSpPr>
        <p:spPr>
          <a:xfrm>
            <a:off x="0" y="1520825"/>
            <a:ext cx="8509000" cy="5337175"/>
          </a:xfrm>
          <a:noFill/>
        </p:spPr>
        <p:txBody>
          <a:bodyPr anchor="t"/>
          <a:lstStyle/>
          <a:p>
            <a:r>
              <a:rPr lang="en-US" sz="3000" b="1"/>
              <a:t>State code requires fire flow plus 5 gpm for simultaneous domestic flow</a:t>
            </a:r>
          </a:p>
          <a:p>
            <a:pPr>
              <a:lnSpc>
                <a:spcPct val="100000"/>
              </a:lnSpc>
              <a:spcBef>
                <a:spcPct val="30000"/>
              </a:spcBef>
              <a:spcAft>
                <a:spcPct val="20000"/>
              </a:spcAft>
            </a:pPr>
            <a:r>
              <a:rPr lang="en-US" sz="3000" b="1"/>
              <a:t>Meter Study found fire flow +15 gpm</a:t>
            </a:r>
            <a:r>
              <a:rPr lang="en-US" sz="2800"/>
              <a:t> </a:t>
            </a:r>
            <a:endParaRPr lang="en-US" sz="800"/>
          </a:p>
          <a:p>
            <a:pPr lvl="1">
              <a:lnSpc>
                <a:spcPct val="100000"/>
              </a:lnSpc>
              <a:spcBef>
                <a:spcPct val="0"/>
              </a:spcBef>
            </a:pPr>
            <a:r>
              <a:rPr lang="en-US" sz="2500"/>
              <a:t>Staff studied SFR daily peak flow: Over 90% of recorded SFR peak flow were 15 gpm or less </a:t>
            </a:r>
          </a:p>
          <a:p>
            <a:pPr lvl="1">
              <a:lnSpc>
                <a:spcPct val="100000"/>
              </a:lnSpc>
              <a:spcBef>
                <a:spcPct val="0"/>
              </a:spcBef>
              <a:buFontTx/>
              <a:buNone/>
            </a:pPr>
            <a:endParaRPr lang="en-US" sz="1200"/>
          </a:p>
          <a:p>
            <a:pPr lvl="1">
              <a:lnSpc>
                <a:spcPct val="100000"/>
              </a:lnSpc>
              <a:spcBef>
                <a:spcPct val="0"/>
              </a:spcBef>
            </a:pPr>
            <a:r>
              <a:rPr lang="en-US" sz="2500"/>
              <a:t>1" meter with 1.5" tap/lateral up to 50 gpm flow (typical 2 sprinkler head systems)</a:t>
            </a:r>
            <a:r>
              <a:rPr lang="en-US" sz="2600" b="1"/>
              <a:t> </a:t>
            </a:r>
          </a:p>
          <a:p>
            <a:pPr lvl="1">
              <a:lnSpc>
                <a:spcPct val="100000"/>
              </a:lnSpc>
              <a:spcBef>
                <a:spcPct val="0"/>
              </a:spcBef>
              <a:buFontTx/>
              <a:buNone/>
            </a:pPr>
            <a:endParaRPr lang="en-US" sz="2600" b="1"/>
          </a:p>
          <a:p>
            <a:pPr lvl="1">
              <a:lnSpc>
                <a:spcPct val="100000"/>
              </a:lnSpc>
              <a:spcBef>
                <a:spcPct val="0"/>
              </a:spcBef>
            </a:pPr>
            <a:r>
              <a:rPr lang="en-US" sz="2500"/>
              <a:t>A lower system requirement than past @ EBMUD</a:t>
            </a:r>
          </a:p>
          <a:p>
            <a:pPr lvl="1">
              <a:lnSpc>
                <a:spcPct val="100000"/>
              </a:lnSpc>
              <a:spcBef>
                <a:spcPct val="0"/>
              </a:spcBef>
              <a:buFontTx/>
              <a:buNone/>
            </a:pPr>
            <a:endParaRPr lang="en-US" sz="2500"/>
          </a:p>
          <a:p>
            <a:pPr lvl="1">
              <a:lnSpc>
                <a:spcPct val="100000"/>
              </a:lnSpc>
              <a:spcBef>
                <a:spcPct val="0"/>
              </a:spcBef>
            </a:pPr>
            <a:r>
              <a:rPr lang="en-US" sz="2500"/>
              <a:t>No change in Backflow requirements – need to be mindful of low service pressures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9491">
                                            <p:txEl>
                                              <p:pRg st="0" end="0"/>
                                            </p:txEl>
                                          </p:spTgt>
                                        </p:tgtEl>
                                        <p:attrNameLst>
                                          <p:attrName>style.visibility</p:attrName>
                                        </p:attrNameLst>
                                      </p:cBhvr>
                                      <p:to>
                                        <p:strVal val="visible"/>
                                      </p:to>
                                    </p:set>
                                    <p:animEffect transition="in" filter="fade">
                                      <p:cBhvr>
                                        <p:cTn id="7" dur="1000"/>
                                        <p:tgtEl>
                                          <p:spTgt spid="3194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9491">
                                            <p:txEl>
                                              <p:pRg st="1" end="1"/>
                                            </p:txEl>
                                          </p:spTgt>
                                        </p:tgtEl>
                                        <p:attrNameLst>
                                          <p:attrName>style.visibility</p:attrName>
                                        </p:attrNameLst>
                                      </p:cBhvr>
                                      <p:to>
                                        <p:strVal val="visible"/>
                                      </p:to>
                                    </p:set>
                                    <p:animEffect transition="in" filter="fade">
                                      <p:cBhvr>
                                        <p:cTn id="12" dur="1000"/>
                                        <p:tgtEl>
                                          <p:spTgt spid="3194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9491">
                                            <p:txEl>
                                              <p:pRg st="2" end="2"/>
                                            </p:txEl>
                                          </p:spTgt>
                                        </p:tgtEl>
                                        <p:attrNameLst>
                                          <p:attrName>style.visibility</p:attrName>
                                        </p:attrNameLst>
                                      </p:cBhvr>
                                      <p:to>
                                        <p:strVal val="visible"/>
                                      </p:to>
                                    </p:set>
                                    <p:animEffect transition="in" filter="fade">
                                      <p:cBhvr>
                                        <p:cTn id="17" dur="1000"/>
                                        <p:tgtEl>
                                          <p:spTgt spid="3194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9491">
                                            <p:txEl>
                                              <p:pRg st="4" end="4"/>
                                            </p:txEl>
                                          </p:spTgt>
                                        </p:tgtEl>
                                        <p:attrNameLst>
                                          <p:attrName>style.visibility</p:attrName>
                                        </p:attrNameLst>
                                      </p:cBhvr>
                                      <p:to>
                                        <p:strVal val="visible"/>
                                      </p:to>
                                    </p:set>
                                    <p:animEffect transition="in" filter="fade">
                                      <p:cBhvr>
                                        <p:cTn id="22" dur="1000"/>
                                        <p:tgtEl>
                                          <p:spTgt spid="31949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9491">
                                            <p:txEl>
                                              <p:pRg st="6" end="6"/>
                                            </p:txEl>
                                          </p:spTgt>
                                        </p:tgtEl>
                                        <p:attrNameLst>
                                          <p:attrName>style.visibility</p:attrName>
                                        </p:attrNameLst>
                                      </p:cBhvr>
                                      <p:to>
                                        <p:strVal val="visible"/>
                                      </p:to>
                                    </p:set>
                                    <p:animEffect transition="in" filter="fade">
                                      <p:cBhvr>
                                        <p:cTn id="27" dur="1000"/>
                                        <p:tgtEl>
                                          <p:spTgt spid="31949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9491">
                                            <p:txEl>
                                              <p:pRg st="8" end="8"/>
                                            </p:txEl>
                                          </p:spTgt>
                                        </p:tgtEl>
                                        <p:attrNameLst>
                                          <p:attrName>style.visibility</p:attrName>
                                        </p:attrNameLst>
                                      </p:cBhvr>
                                      <p:to>
                                        <p:strVal val="visible"/>
                                      </p:to>
                                    </p:set>
                                    <p:animEffect transition="in" filter="fade">
                                      <p:cBhvr>
                                        <p:cTn id="32" dur="1000"/>
                                        <p:tgtEl>
                                          <p:spTgt spid="3194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lstStyle/>
          <a:p>
            <a:r>
              <a:rPr lang="en-US" sz="4000"/>
              <a:t>Special Case Reviews	</a:t>
            </a:r>
          </a:p>
        </p:txBody>
      </p:sp>
      <p:sp>
        <p:nvSpPr>
          <p:cNvPr id="362499" name="Rectangle 3"/>
          <p:cNvSpPr>
            <a:spLocks noGrp="1" noChangeArrowheads="1"/>
          </p:cNvSpPr>
          <p:nvPr>
            <p:ph type="body" idx="1"/>
          </p:nvPr>
        </p:nvSpPr>
        <p:spPr>
          <a:xfrm>
            <a:off x="319088" y="1555750"/>
            <a:ext cx="7764462" cy="4268788"/>
          </a:xfrm>
          <a:noFill/>
        </p:spPr>
        <p:txBody>
          <a:bodyPr anchor="t"/>
          <a:lstStyle/>
          <a:p>
            <a:pPr>
              <a:tabLst>
                <a:tab pos="795338" algn="l"/>
              </a:tabLst>
            </a:pPr>
            <a:r>
              <a:rPr lang="en-US" sz="3000">
                <a:effectLst>
                  <a:outerShdw blurRad="38100" dist="38100" dir="2700000" algn="tl">
                    <a:srgbClr val="000000"/>
                  </a:outerShdw>
                </a:effectLst>
              </a:rPr>
              <a:t>1-inch lateral installed, no meter set</a:t>
            </a:r>
          </a:p>
          <a:p>
            <a:pPr>
              <a:tabLst>
                <a:tab pos="795338" algn="l"/>
              </a:tabLst>
            </a:pPr>
            <a:r>
              <a:rPr lang="en-US" sz="3000">
                <a:effectLst>
                  <a:outerShdw blurRad="38100" dist="38100" dir="2700000" algn="tl">
                    <a:srgbClr val="000000"/>
                  </a:outerShdw>
                </a:effectLst>
              </a:rPr>
              <a:t>Total flow just over 50 gpm</a:t>
            </a:r>
          </a:p>
          <a:p>
            <a:pPr>
              <a:tabLst>
                <a:tab pos="795338" algn="l"/>
              </a:tabLst>
            </a:pPr>
            <a:r>
              <a:rPr lang="en-US" sz="3000">
                <a:effectLst>
                  <a:outerShdw blurRad="38100" dist="38100" dir="2700000" algn="tl">
                    <a:srgbClr val="000000"/>
                  </a:outerShdw>
                </a:effectLst>
              </a:rPr>
              <a:t>Total flow just over 100 gpm</a:t>
            </a:r>
          </a:p>
          <a:p>
            <a:pPr>
              <a:tabLst>
                <a:tab pos="795338" algn="l"/>
              </a:tabLst>
            </a:pPr>
            <a:endParaRPr lang="en-US" sz="3000">
              <a:effectLst>
                <a:outerShdw blurRad="38100" dist="38100" dir="2700000" algn="tl">
                  <a:srgbClr val="000000"/>
                </a:outerShdw>
              </a:effectLst>
            </a:endParaRPr>
          </a:p>
          <a:p>
            <a:pPr>
              <a:tabLst>
                <a:tab pos="795338" algn="l"/>
              </a:tabLst>
            </a:pPr>
            <a:r>
              <a:rPr lang="en-US" sz="3000" i="1">
                <a:effectLst>
                  <a:outerShdw blurRad="38100" dist="38100" dir="2700000" algn="tl">
                    <a:srgbClr val="000000"/>
                  </a:outerShdw>
                </a:effectLst>
              </a:rPr>
              <a:t>Solutions?: Check pressures, reduce Sprinkler FF, or add domestic SO valve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r>
              <a:rPr lang="en-US" sz="4000"/>
              <a:t>General Policy Issues</a:t>
            </a:r>
          </a:p>
        </p:txBody>
      </p:sp>
      <p:sp>
        <p:nvSpPr>
          <p:cNvPr id="310275" name="Rectangle 3"/>
          <p:cNvSpPr>
            <a:spLocks noGrp="1" noChangeArrowheads="1"/>
          </p:cNvSpPr>
          <p:nvPr>
            <p:ph type="body" sz="half" idx="1"/>
          </p:nvPr>
        </p:nvSpPr>
        <p:spPr>
          <a:xfrm>
            <a:off x="0" y="1447800"/>
            <a:ext cx="3733800" cy="2057400"/>
          </a:xfrm>
          <a:noFill/>
        </p:spPr>
        <p:txBody>
          <a:bodyPr anchor="t"/>
          <a:lstStyle/>
          <a:p>
            <a:pPr>
              <a:lnSpc>
                <a:spcPct val="100000"/>
              </a:lnSpc>
            </a:pPr>
            <a:r>
              <a:rPr lang="en-US" sz="3000" b="1">
                <a:solidFill>
                  <a:schemeClr val="tx2"/>
                </a:solidFill>
              </a:rPr>
              <a:t>Service</a:t>
            </a:r>
          </a:p>
          <a:p>
            <a:pPr lvl="1">
              <a:lnSpc>
                <a:spcPct val="100000"/>
              </a:lnSpc>
              <a:spcBef>
                <a:spcPct val="0"/>
              </a:spcBef>
            </a:pPr>
            <a:r>
              <a:rPr lang="en-US">
                <a:solidFill>
                  <a:schemeClr val="tx2"/>
                </a:solidFill>
              </a:rPr>
              <a:t>Reliability</a:t>
            </a:r>
          </a:p>
          <a:p>
            <a:pPr lvl="1">
              <a:lnSpc>
                <a:spcPct val="100000"/>
              </a:lnSpc>
              <a:spcBef>
                <a:spcPct val="0"/>
              </a:spcBef>
            </a:pPr>
            <a:r>
              <a:rPr lang="en-US">
                <a:solidFill>
                  <a:schemeClr val="tx2"/>
                </a:solidFill>
              </a:rPr>
              <a:t>Flexibility</a:t>
            </a:r>
          </a:p>
          <a:p>
            <a:pPr lvl="1">
              <a:lnSpc>
                <a:spcPct val="100000"/>
              </a:lnSpc>
              <a:spcBef>
                <a:spcPct val="0"/>
              </a:spcBef>
            </a:pPr>
            <a:r>
              <a:rPr lang="en-US">
                <a:solidFill>
                  <a:schemeClr val="tx2"/>
                </a:solidFill>
              </a:rPr>
              <a:t>Quality</a:t>
            </a:r>
          </a:p>
        </p:txBody>
      </p:sp>
      <p:pic>
        <p:nvPicPr>
          <p:cNvPr id="310277" name="Picture 5" descr="MCj03189200000[1]"/>
          <p:cNvPicPr>
            <a:picLocks noChangeAspect="1" noChangeArrowheads="1"/>
          </p:cNvPicPr>
          <p:nvPr/>
        </p:nvPicPr>
        <p:blipFill>
          <a:blip r:embed="rId2" cstate="print"/>
          <a:srcRect/>
          <a:stretch>
            <a:fillRect/>
          </a:stretch>
        </p:blipFill>
        <p:spPr bwMode="auto">
          <a:xfrm>
            <a:off x="5257800" y="1981200"/>
            <a:ext cx="2971800" cy="2319338"/>
          </a:xfrm>
          <a:prstGeom prst="rect">
            <a:avLst/>
          </a:prstGeom>
          <a:noFill/>
        </p:spPr>
      </p:pic>
      <p:sp>
        <p:nvSpPr>
          <p:cNvPr id="310278" name="Text Box 6"/>
          <p:cNvSpPr txBox="1">
            <a:spLocks noChangeArrowheads="1"/>
          </p:cNvSpPr>
          <p:nvPr/>
        </p:nvSpPr>
        <p:spPr bwMode="auto">
          <a:xfrm>
            <a:off x="2743200" y="838200"/>
            <a:ext cx="5334000" cy="457200"/>
          </a:xfrm>
          <a:prstGeom prst="rect">
            <a:avLst/>
          </a:prstGeom>
          <a:noFill/>
          <a:ln w="9525">
            <a:noFill/>
            <a:miter lim="800000"/>
            <a:headEnd/>
            <a:tailEnd/>
          </a:ln>
          <a:effectLst/>
        </p:spPr>
        <p:txBody>
          <a:bodyPr>
            <a:spAutoFit/>
          </a:bodyPr>
          <a:lstStyle/>
          <a:p>
            <a:pPr>
              <a:spcBef>
                <a:spcPct val="50000"/>
              </a:spcBef>
            </a:pPr>
            <a:r>
              <a:rPr lang="en-US" i="1">
                <a:solidFill>
                  <a:srgbClr val="F1F1F1"/>
                </a:solidFill>
                <a:effectLst>
                  <a:outerShdw blurRad="38100" dist="38100" dir="2700000" algn="tl">
                    <a:srgbClr val="000000"/>
                  </a:outerShdw>
                </a:effectLst>
                <a:latin typeface="Lucida Sans" pitchFamily="34" charset="0"/>
              </a:rPr>
              <a:t>Balancing Competing Interests</a:t>
            </a:r>
          </a:p>
        </p:txBody>
      </p:sp>
      <p:sp>
        <p:nvSpPr>
          <p:cNvPr id="310281" name="Text Box 9"/>
          <p:cNvSpPr txBox="1">
            <a:spLocks noChangeArrowheads="1"/>
          </p:cNvSpPr>
          <p:nvPr/>
        </p:nvSpPr>
        <p:spPr bwMode="auto">
          <a:xfrm>
            <a:off x="1981200" y="3352800"/>
            <a:ext cx="3810000" cy="1830388"/>
          </a:xfrm>
          <a:prstGeom prst="rect">
            <a:avLst/>
          </a:prstGeom>
          <a:noFill/>
          <a:ln w="9525">
            <a:noFill/>
            <a:miter lim="800000"/>
            <a:headEnd/>
            <a:tailEnd/>
          </a:ln>
          <a:effectLst/>
        </p:spPr>
        <p:txBody>
          <a:bodyPr>
            <a:spAutoFit/>
          </a:bodyPr>
          <a:lstStyle/>
          <a:p>
            <a:pPr eaLnBrk="1" hangingPunct="1">
              <a:spcBef>
                <a:spcPct val="50000"/>
              </a:spcBef>
              <a:buFontTx/>
              <a:buChar char="•"/>
            </a:pPr>
            <a:r>
              <a:rPr lang="en-US" sz="3000" b="1">
                <a:solidFill>
                  <a:schemeClr val="tx2"/>
                </a:solidFill>
                <a:latin typeface="Lucida Sans" pitchFamily="34" charset="0"/>
              </a:rPr>
              <a:t>Cost</a:t>
            </a:r>
          </a:p>
          <a:p>
            <a:pPr lvl="1" eaLnBrk="1" hangingPunct="1">
              <a:buFontTx/>
              <a:buChar char="–"/>
            </a:pPr>
            <a:r>
              <a:rPr lang="en-US" sz="2800">
                <a:solidFill>
                  <a:schemeClr val="tx2"/>
                </a:solidFill>
                <a:latin typeface="Lucida Sans" pitchFamily="34" charset="0"/>
              </a:rPr>
              <a:t>“Home Rule”</a:t>
            </a:r>
          </a:p>
          <a:p>
            <a:pPr lvl="1" eaLnBrk="1" hangingPunct="1">
              <a:buFontTx/>
              <a:buChar char="–"/>
            </a:pPr>
            <a:r>
              <a:rPr lang="en-US" sz="2800">
                <a:solidFill>
                  <a:schemeClr val="tx2"/>
                </a:solidFill>
                <a:latin typeface="Lucida Sans" pitchFamily="34" charset="0"/>
              </a:rPr>
              <a:t>Affordable</a:t>
            </a:r>
          </a:p>
          <a:p>
            <a:pPr lvl="1" eaLnBrk="1" hangingPunct="1">
              <a:buFontTx/>
              <a:buChar char="–"/>
            </a:pPr>
            <a:r>
              <a:rPr lang="en-US" sz="2800">
                <a:solidFill>
                  <a:schemeClr val="tx2"/>
                </a:solidFill>
                <a:latin typeface="Lucida Sans" pitchFamily="34" charset="0"/>
              </a:rPr>
              <a:t>Universal</a:t>
            </a:r>
          </a:p>
        </p:txBody>
      </p:sp>
      <p:sp>
        <p:nvSpPr>
          <p:cNvPr id="310282" name="Text Box 10"/>
          <p:cNvSpPr txBox="1">
            <a:spLocks noChangeArrowheads="1"/>
          </p:cNvSpPr>
          <p:nvPr/>
        </p:nvSpPr>
        <p:spPr bwMode="auto">
          <a:xfrm>
            <a:off x="4953000" y="5105400"/>
            <a:ext cx="3276600" cy="1403350"/>
          </a:xfrm>
          <a:prstGeom prst="rect">
            <a:avLst/>
          </a:prstGeom>
          <a:noFill/>
          <a:ln w="9525">
            <a:noFill/>
            <a:miter lim="800000"/>
            <a:headEnd/>
            <a:tailEnd/>
          </a:ln>
          <a:effectLst/>
        </p:spPr>
        <p:txBody>
          <a:bodyPr>
            <a:spAutoFit/>
          </a:bodyPr>
          <a:lstStyle/>
          <a:p>
            <a:pPr eaLnBrk="1" hangingPunct="1">
              <a:spcBef>
                <a:spcPct val="50000"/>
              </a:spcBef>
              <a:buFontTx/>
              <a:buChar char="•"/>
            </a:pPr>
            <a:r>
              <a:rPr lang="en-US" sz="3000" b="1">
                <a:solidFill>
                  <a:schemeClr val="tx2"/>
                </a:solidFill>
                <a:latin typeface="Lucida Sans" pitchFamily="34" charset="0"/>
              </a:rPr>
              <a:t>Liability</a:t>
            </a:r>
          </a:p>
          <a:p>
            <a:pPr lvl="1" eaLnBrk="1" hangingPunct="1">
              <a:buFontTx/>
              <a:buChar char="–"/>
            </a:pPr>
            <a:r>
              <a:rPr lang="en-US" sz="2800">
                <a:solidFill>
                  <a:schemeClr val="tx2"/>
                </a:solidFill>
                <a:latin typeface="Lucida Sans" pitchFamily="34" charset="0"/>
              </a:rPr>
              <a:t>Supply</a:t>
            </a:r>
          </a:p>
          <a:p>
            <a:pPr lvl="1" eaLnBrk="1" hangingPunct="1">
              <a:buFontTx/>
              <a:buChar char="–"/>
            </a:pPr>
            <a:r>
              <a:rPr lang="en-US" sz="2800">
                <a:solidFill>
                  <a:schemeClr val="tx2"/>
                </a:solidFill>
                <a:latin typeface="Lucida Sans" pitchFamily="34" charset="0"/>
              </a:rPr>
              <a:t>Operational</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p:txBody>
          <a:bodyPr/>
          <a:lstStyle/>
          <a:p>
            <a:r>
              <a:rPr lang="en-US" sz="4000"/>
              <a:t>Cost 	</a:t>
            </a:r>
          </a:p>
        </p:txBody>
      </p:sp>
      <p:sp>
        <p:nvSpPr>
          <p:cNvPr id="366595" name="Rectangle 3"/>
          <p:cNvSpPr>
            <a:spLocks noGrp="1" noChangeArrowheads="1"/>
          </p:cNvSpPr>
          <p:nvPr>
            <p:ph type="body" idx="1"/>
          </p:nvPr>
        </p:nvSpPr>
        <p:spPr>
          <a:xfrm>
            <a:off x="0" y="1965325"/>
            <a:ext cx="3589338" cy="1768475"/>
          </a:xfrm>
          <a:noFill/>
        </p:spPr>
        <p:txBody>
          <a:bodyPr anchor="t"/>
          <a:lstStyle/>
          <a:p>
            <a:pPr>
              <a:tabLst>
                <a:tab pos="795338" algn="l"/>
              </a:tabLst>
            </a:pPr>
            <a:r>
              <a:rPr lang="en-US" sz="2800">
                <a:effectLst>
                  <a:outerShdw blurRad="38100" dist="38100" dir="2700000" algn="tl">
                    <a:srgbClr val="000000"/>
                  </a:outerShdw>
                </a:effectLst>
              </a:rPr>
              <a:t>No changes to EBMUD’s Schedule of Rates and Charges</a:t>
            </a:r>
          </a:p>
          <a:p>
            <a:pPr>
              <a:tabLst>
                <a:tab pos="795338" algn="l"/>
              </a:tabLst>
            </a:pPr>
            <a:endParaRPr lang="en-US" sz="2800">
              <a:effectLst>
                <a:outerShdw blurRad="38100" dist="38100" dir="2700000" algn="tl">
                  <a:srgbClr val="000000"/>
                </a:outerShdw>
              </a:effectLst>
            </a:endParaRPr>
          </a:p>
        </p:txBody>
      </p:sp>
      <p:sp>
        <p:nvSpPr>
          <p:cNvPr id="366599" name="Text Box 7"/>
          <p:cNvSpPr txBox="1">
            <a:spLocks noChangeArrowheads="1"/>
          </p:cNvSpPr>
          <p:nvPr/>
        </p:nvSpPr>
        <p:spPr bwMode="auto">
          <a:xfrm>
            <a:off x="0" y="5614988"/>
            <a:ext cx="7419975" cy="860425"/>
          </a:xfrm>
          <a:prstGeom prst="rect">
            <a:avLst/>
          </a:prstGeom>
          <a:noFill/>
          <a:ln w="9525">
            <a:noFill/>
            <a:miter lim="800000"/>
            <a:headEnd/>
            <a:tailEnd/>
          </a:ln>
          <a:effectLst/>
        </p:spPr>
        <p:txBody>
          <a:bodyPr>
            <a:spAutoFit/>
          </a:bodyPr>
          <a:lstStyle/>
          <a:p>
            <a:pPr marL="338138" indent="-338138" eaLnBrk="1" hangingPunct="1">
              <a:lnSpc>
                <a:spcPct val="90000"/>
              </a:lnSpc>
              <a:spcBef>
                <a:spcPct val="50000"/>
              </a:spcBef>
              <a:buFontTx/>
              <a:buChar char="•"/>
            </a:pPr>
            <a:r>
              <a:rPr lang="en-US" sz="2800">
                <a:effectLst>
                  <a:outerShdw blurRad="38100" dist="38100" dir="2700000" algn="tl">
                    <a:srgbClr val="000000"/>
                  </a:outerShdw>
                </a:effectLst>
                <a:latin typeface="Lucida Sans" pitchFamily="34" charset="0"/>
              </a:rPr>
              <a:t>One-inch meter = $14.05 reduction in monthly charge from 1.5-inch meter</a:t>
            </a:r>
          </a:p>
        </p:txBody>
      </p:sp>
      <p:sp>
        <p:nvSpPr>
          <p:cNvPr id="366600" name="Text Box 8"/>
          <p:cNvSpPr txBox="1">
            <a:spLocks noChangeArrowheads="1"/>
          </p:cNvSpPr>
          <p:nvPr/>
        </p:nvSpPr>
        <p:spPr bwMode="auto">
          <a:xfrm>
            <a:off x="0" y="3895725"/>
            <a:ext cx="3738563" cy="1373188"/>
          </a:xfrm>
          <a:prstGeom prst="rect">
            <a:avLst/>
          </a:prstGeom>
          <a:noFill/>
          <a:ln w="9525">
            <a:noFill/>
            <a:miter lim="800000"/>
            <a:headEnd/>
            <a:tailEnd/>
          </a:ln>
          <a:effectLst/>
        </p:spPr>
        <p:txBody>
          <a:bodyPr>
            <a:spAutoFit/>
          </a:bodyPr>
          <a:lstStyle/>
          <a:p>
            <a:pPr marL="338138" indent="-338138">
              <a:spcBef>
                <a:spcPct val="50000"/>
              </a:spcBef>
              <a:buFontTx/>
              <a:buChar char="•"/>
            </a:pPr>
            <a:r>
              <a:rPr lang="en-US" sz="2800">
                <a:effectLst>
                  <a:outerShdw blurRad="38100" dist="38100" dir="2700000" algn="tl">
                    <a:srgbClr val="000000"/>
                  </a:outerShdw>
                </a:effectLst>
                <a:latin typeface="Lucida Sans" pitchFamily="34" charset="0"/>
              </a:rPr>
              <a:t>Installation = $106 less for new configuration</a:t>
            </a:r>
          </a:p>
        </p:txBody>
      </p:sp>
      <p:pic>
        <p:nvPicPr>
          <p:cNvPr id="366601" name="Picture 9"/>
          <p:cNvPicPr>
            <a:picLocks noChangeAspect="1" noChangeArrowheads="1"/>
          </p:cNvPicPr>
          <p:nvPr/>
        </p:nvPicPr>
        <p:blipFill>
          <a:blip r:embed="rId3" cstate="print"/>
          <a:srcRect l="2066" r="2066" b="-1834"/>
          <a:stretch>
            <a:fillRect/>
          </a:stretch>
        </p:blipFill>
        <p:spPr bwMode="auto">
          <a:xfrm>
            <a:off x="3541713" y="1370013"/>
            <a:ext cx="4714875" cy="1585912"/>
          </a:xfrm>
          <a:prstGeom prst="rect">
            <a:avLst/>
          </a:prstGeom>
          <a:noFill/>
          <a:ln w="38100" cmpd="dbl">
            <a:solidFill>
              <a:schemeClr val="bg2"/>
            </a:solidFill>
            <a:miter lim="800000"/>
            <a:headEnd/>
            <a:tailEnd/>
          </a:ln>
          <a:effectLst/>
        </p:spPr>
      </p:pic>
      <p:pic>
        <p:nvPicPr>
          <p:cNvPr id="366602" name="Picture 10"/>
          <p:cNvPicPr>
            <a:picLocks noChangeAspect="1" noChangeArrowheads="1"/>
          </p:cNvPicPr>
          <p:nvPr/>
        </p:nvPicPr>
        <p:blipFill>
          <a:blip r:embed="rId4" cstate="print"/>
          <a:srcRect/>
          <a:stretch>
            <a:fillRect/>
          </a:stretch>
        </p:blipFill>
        <p:spPr bwMode="auto">
          <a:xfrm>
            <a:off x="3762375" y="3176588"/>
            <a:ext cx="5037138" cy="1089025"/>
          </a:xfrm>
          <a:prstGeom prst="rect">
            <a:avLst/>
          </a:prstGeom>
          <a:noFill/>
          <a:ln w="38100" cmpd="dbl">
            <a:solidFill>
              <a:schemeClr val="bg2"/>
            </a:solidFill>
            <a:miter lim="800000"/>
            <a:headEnd/>
            <a:tailEnd/>
          </a:ln>
          <a:effectLst/>
        </p:spPr>
      </p:pic>
      <p:pic>
        <p:nvPicPr>
          <p:cNvPr id="366604" name="Picture 12"/>
          <p:cNvPicPr>
            <a:picLocks noChangeAspect="1" noChangeArrowheads="1"/>
          </p:cNvPicPr>
          <p:nvPr/>
        </p:nvPicPr>
        <p:blipFill>
          <a:blip r:embed="rId5" cstate="print"/>
          <a:srcRect t="5437" b="4326"/>
          <a:stretch>
            <a:fillRect/>
          </a:stretch>
        </p:blipFill>
        <p:spPr bwMode="auto">
          <a:xfrm>
            <a:off x="3932238" y="4418013"/>
            <a:ext cx="4921250" cy="1185862"/>
          </a:xfrm>
          <a:prstGeom prst="rect">
            <a:avLst/>
          </a:prstGeom>
          <a:noFill/>
          <a:ln w="38100" cmpd="dbl">
            <a:solidFill>
              <a:schemeClr val="bg2"/>
            </a:solid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4" name="Rectangle 4"/>
          <p:cNvSpPr>
            <a:spLocks noGrp="1" noChangeArrowheads="1"/>
          </p:cNvSpPr>
          <p:nvPr>
            <p:ph type="title"/>
          </p:nvPr>
        </p:nvSpPr>
        <p:spPr/>
        <p:txBody>
          <a:bodyPr/>
          <a:lstStyle/>
          <a:p>
            <a:r>
              <a:rPr lang="en-US" sz="4000"/>
              <a:t>FY12 Monthly Meter Service Charges</a:t>
            </a:r>
          </a:p>
        </p:txBody>
      </p:sp>
      <p:graphicFrame>
        <p:nvGraphicFramePr>
          <p:cNvPr id="317486" name="Group 46"/>
          <p:cNvGraphicFramePr>
            <a:graphicFrameLocks noGrp="1"/>
          </p:cNvGraphicFramePr>
          <p:nvPr>
            <p:ph type="tbl" idx="1"/>
          </p:nvPr>
        </p:nvGraphicFramePr>
        <p:xfrm>
          <a:off x="304800" y="1524000"/>
          <a:ext cx="8534400" cy="4857750"/>
        </p:xfrm>
        <a:graphic>
          <a:graphicData uri="http://schemas.openxmlformats.org/drawingml/2006/table">
            <a:tbl>
              <a:tblPr/>
              <a:tblGrid>
                <a:gridCol w="4267200"/>
                <a:gridCol w="4267200"/>
              </a:tblGrid>
              <a:tr h="762000">
                <a:tc>
                  <a:txBody>
                    <a:bodyPr/>
                    <a:lstStyle/>
                    <a:p>
                      <a:pPr marL="0" marR="0" lvl="0" indent="0" algn="ctr" defTabSz="914400" rtl="0" eaLnBrk="1" fontAlgn="base" latinLnBrk="0" hangingPunct="1">
                        <a:lnSpc>
                          <a:spcPct val="90000"/>
                        </a:lnSpc>
                        <a:spcBef>
                          <a:spcPct val="50000"/>
                        </a:spcBef>
                        <a:spcAft>
                          <a:spcPct val="0"/>
                        </a:spcAft>
                        <a:buClrTx/>
                        <a:buSzTx/>
                        <a:buFontTx/>
                        <a:buNone/>
                        <a:tabLst/>
                      </a:pPr>
                      <a:r>
                        <a:rPr kumimoji="0" lang="en-US" sz="2400" b="1" i="0" u="none" strike="noStrike" cap="none" normalizeH="0" baseline="0" smtClean="0">
                          <a:ln>
                            <a:noFill/>
                          </a:ln>
                          <a:solidFill>
                            <a:schemeClr val="tx1"/>
                          </a:solidFill>
                          <a:effectLst/>
                          <a:latin typeface="Lucida Sans" pitchFamily="34" charset="0"/>
                          <a:ea typeface="ヒラギノ角ゴ Pro W3" charset="-128"/>
                          <a:cs typeface="Times New Roman" pitchFamily="18" charset="0"/>
                        </a:rPr>
                        <a:t>Meter Size</a:t>
                      </a:r>
                    </a:p>
                  </a:txBody>
                  <a:tcPr anchor="b"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50000"/>
                        </a:spcBef>
                        <a:spcAft>
                          <a:spcPct val="0"/>
                        </a:spcAft>
                        <a:buClrTx/>
                        <a:buSzTx/>
                        <a:buFontTx/>
                        <a:buNone/>
                        <a:tabLst/>
                      </a:pPr>
                      <a:r>
                        <a:rPr kumimoji="0" lang="en-US" sz="2400" b="1" i="0" u="none" strike="noStrike" cap="none" normalizeH="0" baseline="0" smtClean="0">
                          <a:ln>
                            <a:noFill/>
                          </a:ln>
                          <a:solidFill>
                            <a:schemeClr val="tx1"/>
                          </a:solidFill>
                          <a:effectLst/>
                          <a:latin typeface="Lucida Sans" pitchFamily="34" charset="0"/>
                          <a:ea typeface="ヒラギノ角ゴ Pro W3" charset="-128"/>
                          <a:cs typeface="Times New Roman" pitchFamily="18" charset="0"/>
                        </a:rPr>
                        <a:t>Monthly Meter Charge </a:t>
                      </a:r>
                      <a:r>
                        <a:rPr kumimoji="0" lang="en-US" sz="2200" b="0" i="1" u="none" strike="noStrike" cap="none" normalizeH="0" baseline="0" smtClean="0">
                          <a:ln>
                            <a:noFill/>
                          </a:ln>
                          <a:solidFill>
                            <a:schemeClr val="tx1"/>
                          </a:solidFill>
                          <a:effectLst/>
                          <a:latin typeface="Lucida Sans" pitchFamily="34" charset="0"/>
                          <a:ea typeface="ヒラギノ角ゴ Pro W3" charset="-128"/>
                          <a:cs typeface="Times New Roman" pitchFamily="18" charset="0"/>
                        </a:rPr>
                        <a:t>(including Seismic)</a:t>
                      </a:r>
                    </a:p>
                  </a:txBody>
                  <a:tcPr anchor="b"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p>
                      <a:pPr marL="0" marR="0" lvl="0" indent="0" algn="l" defTabSz="914400" rtl="0" eaLnBrk="1" fontAlgn="base" latinLnBrk="0" hangingPunct="1">
                        <a:lnSpc>
                          <a:spcPct val="90000"/>
                        </a:lnSpc>
                        <a:spcBef>
                          <a:spcPct val="50000"/>
                        </a:spcBef>
                        <a:spcAft>
                          <a:spcPct val="0"/>
                        </a:spcAft>
                        <a:buClrTx/>
                        <a:buSzTx/>
                        <a:buFontTx/>
                        <a:buNone/>
                        <a:tabLst/>
                      </a:pPr>
                      <a:r>
                        <a:rPr kumimoji="0" lang="en-US" sz="2400" b="1" i="0" u="none" strike="noStrike" cap="none" normalizeH="0" baseline="0" smtClean="0">
                          <a:ln>
                            <a:noFill/>
                          </a:ln>
                          <a:solidFill>
                            <a:schemeClr val="tx1"/>
                          </a:solidFill>
                          <a:effectLst/>
                          <a:latin typeface="Lucida Sans" pitchFamily="34" charset="0"/>
                          <a:ea typeface="ヒラギノ角ゴ Pro W3" charset="-128"/>
                          <a:cs typeface="Times New Roman" pitchFamily="18" charset="0"/>
                        </a:rPr>
                        <a:t>1.5-inch Meter</a:t>
                      </a:r>
                    </a:p>
                    <a:p>
                      <a:pPr marL="0" marR="0" lvl="0" indent="0" algn="l" defTabSz="914400" rtl="0" eaLnBrk="1" fontAlgn="base" latinLnBrk="0" hangingPunct="1">
                        <a:lnSpc>
                          <a:spcPct val="100000"/>
                        </a:lnSpc>
                        <a:spcBef>
                          <a:spcPct val="5000"/>
                        </a:spcBef>
                        <a:spcAft>
                          <a:spcPct val="0"/>
                        </a:spcAft>
                        <a:buClrTx/>
                        <a:buSzTx/>
                        <a:buFontTx/>
                        <a:buNone/>
                        <a:tabLst/>
                      </a:pPr>
                      <a:r>
                        <a:rPr kumimoji="0" lang="en-US" sz="2200" b="0" i="1" u="none" strike="noStrike" cap="none" normalizeH="0" baseline="0" smtClean="0">
                          <a:ln>
                            <a:noFill/>
                          </a:ln>
                          <a:solidFill>
                            <a:schemeClr val="tx1"/>
                          </a:solidFill>
                          <a:effectLst/>
                          <a:latin typeface="Lucida Sans" pitchFamily="34" charset="0"/>
                          <a:ea typeface="ヒラギノ角ゴ Pro W3" charset="-128"/>
                          <a:cs typeface="Times New Roman" pitchFamily="18" charset="0"/>
                        </a:rPr>
                        <a:t>(current standard SFR combination meter size)</a:t>
                      </a:r>
                    </a:p>
                  </a:txBody>
                  <a:tcP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5000"/>
                        </a:spcBef>
                        <a:spcAft>
                          <a:spcPct val="0"/>
                        </a:spcAft>
                        <a:buClrTx/>
                        <a:buSzTx/>
                        <a:buFontTx/>
                        <a:buNone/>
                        <a:tabLst/>
                      </a:pPr>
                      <a:r>
                        <a:rPr kumimoji="0" lang="en-US" sz="2400" b="1" i="0" u="none" strike="noStrike" cap="none" normalizeH="0" baseline="0" smtClean="0">
                          <a:ln>
                            <a:noFill/>
                          </a:ln>
                          <a:solidFill>
                            <a:schemeClr val="tx1"/>
                          </a:solidFill>
                          <a:effectLst/>
                          <a:latin typeface="Lucida Sans" pitchFamily="34" charset="0"/>
                          <a:ea typeface="ヒラギノ角ゴ Pro W3" charset="-128"/>
                        </a:rPr>
                        <a:t>$35.32</a:t>
                      </a:r>
                    </a:p>
                    <a:p>
                      <a:pPr marL="0" marR="0" lvl="0" indent="0" algn="ctr" defTabSz="914400" rtl="0" eaLnBrk="1" fontAlgn="base" latinLnBrk="0" hangingPunct="1">
                        <a:lnSpc>
                          <a:spcPct val="90000"/>
                        </a:lnSpc>
                        <a:spcBef>
                          <a:spcPct val="5000"/>
                        </a:spcBef>
                        <a:spcAft>
                          <a:spcPct val="0"/>
                        </a:spcAft>
                        <a:buClrTx/>
                        <a:buSzTx/>
                        <a:buFontTx/>
                        <a:buNone/>
                        <a:tabLst/>
                      </a:pPr>
                      <a:endParaRPr kumimoji="0" lang="en-US" sz="2800" b="0" i="0" u="none" strike="noStrike" cap="none" normalizeH="0" baseline="0" smtClean="0">
                        <a:ln>
                          <a:noFill/>
                        </a:ln>
                        <a:solidFill>
                          <a:schemeClr val="tx1"/>
                        </a:solidFill>
                        <a:effectLst/>
                        <a:latin typeface="Lucida Sans" pitchFamily="34" charset="0"/>
                        <a:ea typeface="ヒラギノ角ゴ Pro W3" charset="-128"/>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1447800">
                <a:tc>
                  <a:txBody>
                    <a:bodyPr/>
                    <a:lstStyle/>
                    <a:p>
                      <a:pPr marL="0" marR="0" lvl="0" indent="0" algn="l" defTabSz="914400" rtl="0" eaLnBrk="1" fontAlgn="base" latinLnBrk="0" hangingPunct="1">
                        <a:lnSpc>
                          <a:spcPct val="90000"/>
                        </a:lnSpc>
                        <a:spcBef>
                          <a:spcPct val="50000"/>
                        </a:spcBef>
                        <a:spcAft>
                          <a:spcPct val="0"/>
                        </a:spcAft>
                        <a:buClrTx/>
                        <a:buSzTx/>
                        <a:buFontTx/>
                        <a:buNone/>
                        <a:tabLst/>
                      </a:pPr>
                      <a:r>
                        <a:rPr kumimoji="0" lang="en-US" sz="2400" b="1" i="0" u="none" strike="noStrike" cap="none" normalizeH="0" baseline="0" smtClean="0">
                          <a:ln>
                            <a:noFill/>
                          </a:ln>
                          <a:solidFill>
                            <a:schemeClr val="tx1"/>
                          </a:solidFill>
                          <a:effectLst/>
                          <a:latin typeface="Lucida Sans" pitchFamily="34" charset="0"/>
                          <a:ea typeface="ヒラギノ角ゴ Pro W3" charset="-128"/>
                          <a:cs typeface="Times New Roman" pitchFamily="18" charset="0"/>
                        </a:rPr>
                        <a:t>1-inch Meter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1" u="none" strike="noStrike" cap="none" normalizeH="0" baseline="0" smtClean="0">
                          <a:ln>
                            <a:noFill/>
                          </a:ln>
                          <a:solidFill>
                            <a:schemeClr val="tx1"/>
                          </a:solidFill>
                          <a:effectLst/>
                          <a:latin typeface="Lucida Sans" pitchFamily="34" charset="0"/>
                          <a:ea typeface="ヒラギノ角ゴ Pro W3" charset="-128"/>
                          <a:cs typeface="Times New Roman" pitchFamily="18" charset="0"/>
                        </a:rPr>
                        <a:t>(proposed standard SFR combination meter size)</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Lucida Sans" pitchFamily="34" charset="0"/>
                          <a:ea typeface="ヒラギノ角ゴ Pro W3" charset="-128"/>
                          <a:cs typeface="Times New Roman" pitchFamily="18" charset="0"/>
                        </a:rPr>
                        <a:t>$21.27</a:t>
                      </a:r>
                    </a:p>
                    <a:p>
                      <a:pPr marL="0" marR="0" lvl="0" indent="0" algn="ctr" defTabSz="914400" rtl="0" eaLnBrk="1" fontAlgn="base" latinLnBrk="0" hangingPunct="1">
                        <a:lnSpc>
                          <a:spcPct val="90000"/>
                        </a:lnSpc>
                        <a:spcBef>
                          <a:spcPct val="50000"/>
                        </a:spcBef>
                        <a:spcAft>
                          <a:spcPct val="0"/>
                        </a:spcAft>
                        <a:buClrTx/>
                        <a:buSzTx/>
                        <a:buFontTx/>
                        <a:buNone/>
                        <a:tabLst/>
                      </a:pPr>
                      <a:endParaRPr kumimoji="0" lang="en-US" sz="2800" b="0" i="0" u="none" strike="noStrike" cap="none" normalizeH="0" baseline="0" smtClean="0">
                        <a:ln>
                          <a:noFill/>
                        </a:ln>
                        <a:solidFill>
                          <a:schemeClr val="tx1"/>
                        </a:solidFill>
                        <a:effectLst/>
                        <a:latin typeface="Lucida Sans" pitchFamily="34" charset="0"/>
                        <a:ea typeface="ヒラギノ角ゴ Pro W3" charset="-128"/>
                      </a:endParaRPr>
                    </a:p>
                  </a:txBody>
                  <a:tcPr horzOverflow="overflow">
                    <a:lnL>
                      <a:noFill/>
                    </a:lnL>
                    <a:lnR cap="flat">
                      <a:noFill/>
                    </a:lnR>
                    <a:lnT>
                      <a:noFill/>
                    </a:lnT>
                    <a:lnB>
                      <a:noFill/>
                    </a:lnB>
                    <a:lnTlToBr>
                      <a:noFill/>
                    </a:lnTlToBr>
                    <a:lnBlToTr>
                      <a:noFill/>
                    </a:lnBlToTr>
                    <a:noFill/>
                  </a:tcPr>
                </a:tc>
              </a:tr>
              <a:tr h="1276350">
                <a:tc>
                  <a:txBody>
                    <a:bodyPr/>
                    <a:lstStyle/>
                    <a:p>
                      <a:pPr marL="0" marR="0" lvl="0" indent="0" algn="l" defTabSz="914400" rtl="0" eaLnBrk="1" fontAlgn="base" latinLnBrk="0" hangingPunct="1">
                        <a:lnSpc>
                          <a:spcPct val="90000"/>
                        </a:lnSpc>
                        <a:spcBef>
                          <a:spcPct val="50000"/>
                        </a:spcBef>
                        <a:spcAft>
                          <a:spcPct val="0"/>
                        </a:spcAft>
                        <a:buClrTx/>
                        <a:buSzTx/>
                        <a:buFontTx/>
                        <a:buNone/>
                        <a:tabLst/>
                      </a:pPr>
                      <a:r>
                        <a:rPr kumimoji="0" lang="en-US" sz="2400" b="1" i="0" u="none" strike="noStrike" cap="none" normalizeH="0" baseline="0" smtClean="0">
                          <a:ln>
                            <a:noFill/>
                          </a:ln>
                          <a:solidFill>
                            <a:schemeClr val="tx1"/>
                          </a:solidFill>
                          <a:effectLst/>
                          <a:latin typeface="Lucida Sans" pitchFamily="34" charset="0"/>
                          <a:ea typeface="ヒラギノ角ゴ Pro W3" charset="-128"/>
                          <a:cs typeface="Times New Roman" pitchFamily="18" charset="0"/>
                        </a:rPr>
                        <a:t>5/8- or 3/4-inch Meter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1" u="none" strike="noStrike" cap="none" normalizeH="0" baseline="0" smtClean="0">
                          <a:ln>
                            <a:noFill/>
                          </a:ln>
                          <a:solidFill>
                            <a:schemeClr val="tx1"/>
                          </a:solidFill>
                          <a:effectLst/>
                          <a:latin typeface="Lucida Sans" pitchFamily="34" charset="0"/>
                          <a:ea typeface="ヒラギノ角ゴ Pro W3" charset="-128"/>
                          <a:cs typeface="Times New Roman" pitchFamily="18" charset="0"/>
                        </a:rPr>
                        <a:t>(most SFR without fire sprinklers)</a:t>
                      </a:r>
                    </a:p>
                  </a:txBody>
                  <a:tcP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50000"/>
                        </a:spcBef>
                        <a:spcAft>
                          <a:spcPct val="0"/>
                        </a:spcAft>
                        <a:buClrTx/>
                        <a:buSzTx/>
                        <a:buFontTx/>
                        <a:buNone/>
                        <a:tabLst/>
                      </a:pPr>
                      <a:r>
                        <a:rPr kumimoji="0" lang="en-US" sz="2400" b="1" i="0" u="none" strike="noStrike" cap="none" normalizeH="0" baseline="0" smtClean="0">
                          <a:ln>
                            <a:noFill/>
                          </a:ln>
                          <a:solidFill>
                            <a:schemeClr val="tx1"/>
                          </a:solidFill>
                          <a:effectLst/>
                          <a:latin typeface="Lucida Sans" pitchFamily="34" charset="0"/>
                          <a:ea typeface="ヒラギノ角ゴ Pro W3" charset="-128"/>
                        </a:rPr>
                        <a:t>$12.60</a:t>
                      </a: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p:txBody>
          <a:bodyPr/>
          <a:lstStyle/>
          <a:p>
            <a:r>
              <a:rPr lang="en-US" sz="4000"/>
              <a:t>A Water Purveyors Perspective</a:t>
            </a:r>
          </a:p>
        </p:txBody>
      </p:sp>
      <p:sp>
        <p:nvSpPr>
          <p:cNvPr id="370691" name="Rectangle 3"/>
          <p:cNvSpPr>
            <a:spLocks noGrp="1" noChangeArrowheads="1"/>
          </p:cNvSpPr>
          <p:nvPr>
            <p:ph type="body" idx="1"/>
          </p:nvPr>
        </p:nvSpPr>
        <p:spPr>
          <a:xfrm>
            <a:off x="390525" y="2135188"/>
            <a:ext cx="8534400" cy="2903537"/>
          </a:xfrm>
          <a:noFill/>
        </p:spPr>
        <p:txBody>
          <a:bodyPr anchor="t"/>
          <a:lstStyle/>
          <a:p>
            <a:pPr>
              <a:tabLst>
                <a:tab pos="795338" algn="l"/>
              </a:tabLst>
            </a:pPr>
            <a:r>
              <a:rPr lang="en-US">
                <a:solidFill>
                  <a:schemeClr val="tx2"/>
                </a:solidFill>
                <a:effectLst>
                  <a:outerShdw blurRad="38100" dist="38100" dir="2700000" algn="tl">
                    <a:srgbClr val="000000"/>
                  </a:outerShdw>
                </a:effectLst>
              </a:rPr>
              <a:t>Thank you for this opportunity</a:t>
            </a:r>
          </a:p>
          <a:p>
            <a:pPr>
              <a:tabLst>
                <a:tab pos="795338" algn="l"/>
              </a:tabLst>
            </a:pPr>
            <a:endParaRPr lang="en-US">
              <a:solidFill>
                <a:schemeClr val="tx2"/>
              </a:solidFill>
              <a:effectLst>
                <a:outerShdw blurRad="38100" dist="38100" dir="2700000" algn="tl">
                  <a:srgbClr val="000000"/>
                </a:outerShdw>
              </a:effectLst>
            </a:endParaRPr>
          </a:p>
          <a:p>
            <a:pPr>
              <a:tabLst>
                <a:tab pos="795338" algn="l"/>
              </a:tabLst>
            </a:pPr>
            <a:r>
              <a:rPr lang="en-US">
                <a:solidFill>
                  <a:schemeClr val="tx2"/>
                </a:solidFill>
                <a:effectLst>
                  <a:outerShdw blurRad="38100" dist="38100" dir="2700000" algn="tl">
                    <a:srgbClr val="000000"/>
                  </a:outerShdw>
                </a:effectLst>
              </a:rPr>
              <a:t>Any questions?</a:t>
            </a:r>
          </a:p>
        </p:txBody>
      </p:sp>
      <p:pic>
        <p:nvPicPr>
          <p:cNvPr id="370692" name="Picture 4" descr="j0195812"/>
          <p:cNvPicPr>
            <a:picLocks noChangeAspect="1" noChangeArrowheads="1"/>
          </p:cNvPicPr>
          <p:nvPr/>
        </p:nvPicPr>
        <p:blipFill>
          <a:blip r:embed="rId3" cstate="print"/>
          <a:srcRect/>
          <a:stretch>
            <a:fillRect/>
          </a:stretch>
        </p:blipFill>
        <p:spPr bwMode="auto">
          <a:xfrm>
            <a:off x="4219575" y="3067050"/>
            <a:ext cx="2921000" cy="30035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p:txBody>
          <a:bodyPr/>
          <a:lstStyle/>
          <a:p>
            <a:r>
              <a:rPr lang="en-US" sz="4000"/>
              <a:t>Service</a:t>
            </a:r>
          </a:p>
        </p:txBody>
      </p:sp>
      <p:sp>
        <p:nvSpPr>
          <p:cNvPr id="311299" name="Rectangle 3"/>
          <p:cNvSpPr>
            <a:spLocks noGrp="1" noChangeArrowheads="1"/>
          </p:cNvSpPr>
          <p:nvPr>
            <p:ph type="body" sz="half" idx="1"/>
          </p:nvPr>
        </p:nvSpPr>
        <p:spPr>
          <a:xfrm>
            <a:off x="228600" y="1371600"/>
            <a:ext cx="6553200" cy="5486400"/>
          </a:xfrm>
        </p:spPr>
        <p:txBody>
          <a:bodyPr/>
          <a:lstStyle/>
          <a:p>
            <a:r>
              <a:rPr lang="en-US" sz="3000" b="1">
                <a:solidFill>
                  <a:schemeClr val="tx2"/>
                </a:solidFill>
              </a:rPr>
              <a:t>Reliability</a:t>
            </a:r>
          </a:p>
          <a:p>
            <a:pPr lvl="1"/>
            <a:r>
              <a:rPr lang="en-US" sz="3000">
                <a:solidFill>
                  <a:schemeClr val="tx2"/>
                </a:solidFill>
              </a:rPr>
              <a:t>24/7 x 150 years</a:t>
            </a:r>
          </a:p>
          <a:p>
            <a:pPr>
              <a:lnSpc>
                <a:spcPct val="100000"/>
              </a:lnSpc>
            </a:pPr>
            <a:endParaRPr lang="en-US" sz="2800"/>
          </a:p>
        </p:txBody>
      </p:sp>
      <p:pic>
        <p:nvPicPr>
          <p:cNvPr id="311304" name="Picture 8" descr="MCj04352350000[1]"/>
          <p:cNvPicPr>
            <a:picLocks noChangeAspect="1" noChangeArrowheads="1"/>
          </p:cNvPicPr>
          <p:nvPr/>
        </p:nvPicPr>
        <p:blipFill>
          <a:blip r:embed="rId2" cstate="print"/>
          <a:srcRect/>
          <a:stretch>
            <a:fillRect/>
          </a:stretch>
        </p:blipFill>
        <p:spPr bwMode="auto">
          <a:xfrm>
            <a:off x="3886200" y="1676400"/>
            <a:ext cx="4714875" cy="51816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lstStyle/>
          <a:p>
            <a:r>
              <a:rPr lang="en-US" sz="4000"/>
              <a:t>Cost</a:t>
            </a:r>
          </a:p>
        </p:txBody>
      </p:sp>
      <p:sp>
        <p:nvSpPr>
          <p:cNvPr id="313347" name="Rectangle 3"/>
          <p:cNvSpPr>
            <a:spLocks noGrp="1" noChangeArrowheads="1"/>
          </p:cNvSpPr>
          <p:nvPr>
            <p:ph type="body" sz="half" idx="1"/>
          </p:nvPr>
        </p:nvSpPr>
        <p:spPr>
          <a:xfrm>
            <a:off x="0" y="1676400"/>
            <a:ext cx="8915400" cy="4800600"/>
          </a:xfrm>
          <a:noFill/>
        </p:spPr>
        <p:txBody>
          <a:bodyPr anchor="t"/>
          <a:lstStyle/>
          <a:p>
            <a:r>
              <a:rPr lang="en-US" sz="3000" b="1">
                <a:solidFill>
                  <a:schemeClr val="tx2"/>
                </a:solidFill>
              </a:rPr>
              <a:t>Home Rule - California has it all</a:t>
            </a:r>
          </a:p>
          <a:p>
            <a:pPr lvl="1"/>
            <a:r>
              <a:rPr lang="en-US">
                <a:solidFill>
                  <a:schemeClr val="tx2"/>
                </a:solidFill>
              </a:rPr>
              <a:t>Private</a:t>
            </a:r>
          </a:p>
          <a:p>
            <a:pPr lvl="2">
              <a:lnSpc>
                <a:spcPct val="100000"/>
              </a:lnSpc>
              <a:spcBef>
                <a:spcPct val="0"/>
              </a:spcBef>
            </a:pPr>
            <a:r>
              <a:rPr lang="en-US">
                <a:solidFill>
                  <a:schemeClr val="tx2"/>
                </a:solidFill>
              </a:rPr>
              <a:t>Individual</a:t>
            </a:r>
          </a:p>
          <a:p>
            <a:pPr lvl="2">
              <a:lnSpc>
                <a:spcPct val="100000"/>
              </a:lnSpc>
              <a:spcBef>
                <a:spcPct val="0"/>
              </a:spcBef>
            </a:pPr>
            <a:r>
              <a:rPr lang="en-US">
                <a:solidFill>
                  <a:schemeClr val="tx2"/>
                </a:solidFill>
              </a:rPr>
              <a:t>Corporation</a:t>
            </a:r>
          </a:p>
          <a:p>
            <a:pPr lvl="1"/>
            <a:r>
              <a:rPr lang="en-US">
                <a:solidFill>
                  <a:schemeClr val="tx2"/>
                </a:solidFill>
              </a:rPr>
              <a:t>Municipal</a:t>
            </a:r>
          </a:p>
          <a:p>
            <a:pPr lvl="1"/>
            <a:r>
              <a:rPr lang="en-US">
                <a:solidFill>
                  <a:schemeClr val="tx2"/>
                </a:solidFill>
              </a:rPr>
              <a:t>Special District / Agency</a:t>
            </a:r>
          </a:p>
          <a:p>
            <a:pPr lvl="1">
              <a:buFontTx/>
              <a:buNone/>
            </a:pPr>
            <a:endParaRPr lang="en-US">
              <a:solidFill>
                <a:schemeClr val="tx2"/>
              </a:solidFill>
            </a:endParaRPr>
          </a:p>
          <a:p>
            <a:pPr lvl="1">
              <a:buFontTx/>
              <a:buNone/>
            </a:pPr>
            <a:r>
              <a:rPr lang="en-US" i="1">
                <a:solidFill>
                  <a:schemeClr val="tx2"/>
                </a:solidFill>
              </a:rPr>
              <a:t>All agency’s issues include political considerations</a:t>
            </a:r>
          </a:p>
        </p:txBody>
      </p:sp>
      <p:pic>
        <p:nvPicPr>
          <p:cNvPr id="313350" name="Picture 6" descr="http://sacramento.about.com/od/photos/ss/downmid.htm">
            <a:hlinkClick r:id="rId2"/>
          </p:cNvPr>
          <p:cNvPicPr>
            <a:picLocks noChangeAspect="1" noChangeArrowheads="1"/>
          </p:cNvPicPr>
          <p:nvPr/>
        </p:nvPicPr>
        <p:blipFill>
          <a:blip r:embed="rId3" cstate="print"/>
          <a:srcRect/>
          <a:stretch>
            <a:fillRect/>
          </a:stretch>
        </p:blipFill>
        <p:spPr bwMode="auto">
          <a:xfrm>
            <a:off x="5715000" y="2209800"/>
            <a:ext cx="2895600" cy="28956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lstStyle/>
          <a:p>
            <a:r>
              <a:rPr lang="en-US" sz="4000"/>
              <a:t>Liability</a:t>
            </a:r>
          </a:p>
        </p:txBody>
      </p:sp>
      <p:sp>
        <p:nvSpPr>
          <p:cNvPr id="315395" name="Rectangle 3"/>
          <p:cNvSpPr>
            <a:spLocks noGrp="1" noChangeArrowheads="1"/>
          </p:cNvSpPr>
          <p:nvPr>
            <p:ph type="body" sz="half" idx="1"/>
          </p:nvPr>
        </p:nvSpPr>
        <p:spPr>
          <a:xfrm>
            <a:off x="0" y="1966913"/>
            <a:ext cx="5214938" cy="1709737"/>
          </a:xfrm>
          <a:noFill/>
        </p:spPr>
        <p:txBody>
          <a:bodyPr anchor="t"/>
          <a:lstStyle/>
          <a:p>
            <a:r>
              <a:rPr lang="en-US" sz="3000" b="1">
                <a:solidFill>
                  <a:schemeClr val="tx2"/>
                </a:solidFill>
              </a:rPr>
              <a:t>Supply Reliability -  </a:t>
            </a:r>
          </a:p>
          <a:p>
            <a:pPr marL="511175" lvl="1" indent="-3175">
              <a:buFontTx/>
              <a:buNone/>
            </a:pPr>
            <a:r>
              <a:rPr lang="en-US">
                <a:solidFill>
                  <a:schemeClr val="tx2"/>
                </a:solidFill>
              </a:rPr>
              <a:t>Need to build redundancy and reliability</a:t>
            </a:r>
            <a:r>
              <a:rPr lang="en-US" b="1">
                <a:solidFill>
                  <a:schemeClr val="tx2"/>
                </a:solidFill>
              </a:rPr>
              <a:t> </a:t>
            </a:r>
            <a:r>
              <a:rPr lang="en-US" b="1"/>
              <a:t>  </a:t>
            </a:r>
            <a:endParaRPr lang="en-US"/>
          </a:p>
        </p:txBody>
      </p:sp>
      <p:sp>
        <p:nvSpPr>
          <p:cNvPr id="315398" name="Text Box 6"/>
          <p:cNvSpPr txBox="1">
            <a:spLocks noChangeArrowheads="1"/>
          </p:cNvSpPr>
          <p:nvPr/>
        </p:nvSpPr>
        <p:spPr bwMode="auto">
          <a:xfrm>
            <a:off x="0" y="4229100"/>
            <a:ext cx="5791200" cy="1870075"/>
          </a:xfrm>
          <a:prstGeom prst="rect">
            <a:avLst/>
          </a:prstGeom>
          <a:noFill/>
          <a:ln w="9525">
            <a:noFill/>
            <a:miter lim="800000"/>
            <a:headEnd/>
            <a:tailEnd/>
          </a:ln>
          <a:effectLst/>
        </p:spPr>
        <p:txBody>
          <a:bodyPr>
            <a:spAutoFit/>
          </a:bodyPr>
          <a:lstStyle/>
          <a:p>
            <a:pPr marL="347663" indent="-347663" eaLnBrk="1" hangingPunct="1">
              <a:lnSpc>
                <a:spcPct val="90000"/>
              </a:lnSpc>
              <a:spcBef>
                <a:spcPct val="50000"/>
              </a:spcBef>
              <a:buFontTx/>
              <a:buChar char="•"/>
            </a:pPr>
            <a:r>
              <a:rPr lang="en-US" sz="3000" b="1">
                <a:solidFill>
                  <a:schemeClr val="tx2"/>
                </a:solidFill>
                <a:latin typeface="Lucida Sans" pitchFamily="34" charset="0"/>
              </a:rPr>
              <a:t>Operational Risk  </a:t>
            </a:r>
          </a:p>
          <a:p>
            <a:pPr marL="463550" lvl="1" indent="1588" eaLnBrk="1" hangingPunct="1">
              <a:lnSpc>
                <a:spcPct val="90000"/>
              </a:lnSpc>
              <a:spcBef>
                <a:spcPct val="50000"/>
              </a:spcBef>
            </a:pPr>
            <a:r>
              <a:rPr lang="en-US" sz="2800">
                <a:solidFill>
                  <a:schemeClr val="tx2"/>
                </a:solidFill>
                <a:latin typeface="Lucida Sans" pitchFamily="34" charset="0"/>
              </a:rPr>
              <a:t>Issues with maintaining pressurized water pipe and appurtenances </a:t>
            </a:r>
            <a:endParaRPr lang="en-US" sz="2800">
              <a:latin typeface="Lucida Sans" pitchFamily="34" charset="0"/>
            </a:endParaRPr>
          </a:p>
        </p:txBody>
      </p:sp>
      <p:pic>
        <p:nvPicPr>
          <p:cNvPr id="315399" name="Picture 7" descr="closeup-dollar-bill_~u15864803"/>
          <p:cNvPicPr>
            <a:picLocks noChangeAspect="1" noChangeArrowheads="1"/>
          </p:cNvPicPr>
          <p:nvPr/>
        </p:nvPicPr>
        <p:blipFill>
          <a:blip r:embed="rId2" cstate="print"/>
          <a:srcRect b="51515"/>
          <a:stretch>
            <a:fillRect/>
          </a:stretch>
        </p:blipFill>
        <p:spPr bwMode="auto">
          <a:xfrm>
            <a:off x="5476875" y="2732088"/>
            <a:ext cx="3146425" cy="182086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p:txBody>
          <a:bodyPr/>
          <a:lstStyle/>
          <a:p>
            <a:r>
              <a:rPr lang="en-US" sz="4000"/>
              <a:t>Cost</a:t>
            </a:r>
          </a:p>
        </p:txBody>
      </p:sp>
      <p:sp>
        <p:nvSpPr>
          <p:cNvPr id="314371" name="Rectangle 3"/>
          <p:cNvSpPr>
            <a:spLocks noGrp="1" noChangeArrowheads="1"/>
          </p:cNvSpPr>
          <p:nvPr>
            <p:ph type="body" sz="half" idx="1"/>
          </p:nvPr>
        </p:nvSpPr>
        <p:spPr>
          <a:xfrm>
            <a:off x="0" y="1676400"/>
            <a:ext cx="5199063" cy="4800600"/>
          </a:xfrm>
          <a:noFill/>
        </p:spPr>
        <p:txBody>
          <a:bodyPr anchor="t"/>
          <a:lstStyle/>
          <a:p>
            <a:r>
              <a:rPr lang="en-US" sz="3000" b="1">
                <a:solidFill>
                  <a:schemeClr val="tx2"/>
                </a:solidFill>
              </a:rPr>
              <a:t>Affordability</a:t>
            </a:r>
          </a:p>
          <a:p>
            <a:pPr marL="511175" lvl="1" indent="-3175">
              <a:buFontTx/>
              <a:buNone/>
            </a:pPr>
            <a:r>
              <a:rPr lang="en-US">
                <a:solidFill>
                  <a:schemeClr val="tx2"/>
                </a:solidFill>
              </a:rPr>
              <a:t>Essential service – public health - economic development – recreation - and public fire supply</a:t>
            </a:r>
          </a:p>
        </p:txBody>
      </p:sp>
      <p:pic>
        <p:nvPicPr>
          <p:cNvPr id="314374" name="Picture 6" descr="closeup-dollar-bill_~u15864803"/>
          <p:cNvPicPr>
            <a:picLocks noChangeAspect="1" noChangeArrowheads="1"/>
          </p:cNvPicPr>
          <p:nvPr/>
        </p:nvPicPr>
        <p:blipFill>
          <a:blip r:embed="rId2" cstate="print"/>
          <a:srcRect b="51515"/>
          <a:stretch>
            <a:fillRect/>
          </a:stretch>
        </p:blipFill>
        <p:spPr bwMode="auto">
          <a:xfrm>
            <a:off x="5476875" y="2732088"/>
            <a:ext cx="3146425" cy="1820862"/>
          </a:xfrm>
          <a:prstGeom prst="rect">
            <a:avLst/>
          </a:prstGeom>
          <a:noFill/>
        </p:spPr>
      </p:pic>
      <p:sp>
        <p:nvSpPr>
          <p:cNvPr id="314375" name="Text Box 7"/>
          <p:cNvSpPr txBox="1">
            <a:spLocks noChangeArrowheads="1"/>
          </p:cNvSpPr>
          <p:nvPr/>
        </p:nvSpPr>
        <p:spPr bwMode="auto">
          <a:xfrm>
            <a:off x="0" y="4113213"/>
            <a:ext cx="5791200" cy="2511425"/>
          </a:xfrm>
          <a:prstGeom prst="rect">
            <a:avLst/>
          </a:prstGeom>
          <a:noFill/>
          <a:ln w="9525">
            <a:noFill/>
            <a:miter lim="800000"/>
            <a:headEnd/>
            <a:tailEnd/>
          </a:ln>
          <a:effectLst/>
        </p:spPr>
        <p:txBody>
          <a:bodyPr>
            <a:spAutoFit/>
          </a:bodyPr>
          <a:lstStyle/>
          <a:p>
            <a:pPr marL="347663" indent="-347663" eaLnBrk="1" hangingPunct="1">
              <a:lnSpc>
                <a:spcPct val="90000"/>
              </a:lnSpc>
              <a:spcBef>
                <a:spcPct val="50000"/>
              </a:spcBef>
              <a:buFontTx/>
              <a:buChar char="•"/>
            </a:pPr>
            <a:r>
              <a:rPr lang="en-US" sz="3000" b="1">
                <a:solidFill>
                  <a:schemeClr val="tx2"/>
                </a:solidFill>
                <a:latin typeface="Lucida Sans" pitchFamily="34" charset="0"/>
              </a:rPr>
              <a:t>Universal </a:t>
            </a:r>
          </a:p>
          <a:p>
            <a:pPr marL="520700" lvl="1" eaLnBrk="1" hangingPunct="1">
              <a:lnSpc>
                <a:spcPct val="90000"/>
              </a:lnSpc>
              <a:spcBef>
                <a:spcPct val="50000"/>
              </a:spcBef>
            </a:pPr>
            <a:r>
              <a:rPr lang="en-US" sz="2800">
                <a:solidFill>
                  <a:schemeClr val="tx2"/>
                </a:solidFill>
                <a:latin typeface="Lucida Sans" pitchFamily="34" charset="0"/>
              </a:rPr>
              <a:t>Responsibility to serve equitably without administrative burden</a:t>
            </a:r>
          </a:p>
          <a:p>
            <a:pPr marL="347663" indent="-347663">
              <a:spcBef>
                <a:spcPct val="50000"/>
              </a:spcBef>
            </a:pPr>
            <a:endParaRPr lang="en-US" sz="2800">
              <a:latin typeface="Lucida Sans"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sz="4000"/>
              <a:t>Discussion</a:t>
            </a:r>
          </a:p>
        </p:txBody>
      </p:sp>
      <p:sp>
        <p:nvSpPr>
          <p:cNvPr id="108547" name="Rectangle 3"/>
          <p:cNvSpPr>
            <a:spLocks noGrp="1" noChangeArrowheads="1"/>
          </p:cNvSpPr>
          <p:nvPr>
            <p:ph type="body" sz="half" idx="1"/>
          </p:nvPr>
        </p:nvSpPr>
        <p:spPr>
          <a:xfrm>
            <a:off x="228600" y="1828800"/>
            <a:ext cx="5867400" cy="3962400"/>
          </a:xfrm>
        </p:spPr>
        <p:txBody>
          <a:bodyPr/>
          <a:lstStyle/>
          <a:p>
            <a:r>
              <a:rPr lang="en-US" sz="3000" b="1"/>
              <a:t>Background</a:t>
            </a:r>
          </a:p>
          <a:p>
            <a:r>
              <a:rPr lang="en-US" sz="3000" b="1"/>
              <a:t>Meter Sizing Study </a:t>
            </a:r>
          </a:p>
          <a:p>
            <a:r>
              <a:rPr lang="en-US" sz="3000" b="1"/>
              <a:t>Recommendations</a:t>
            </a:r>
          </a:p>
          <a:p>
            <a:r>
              <a:rPr lang="en-US" sz="3000" b="1"/>
              <a:t>Examples/Configuration</a:t>
            </a:r>
          </a:p>
          <a:p>
            <a:r>
              <a:rPr lang="en-US" sz="3000" b="1"/>
              <a:t>Cost</a:t>
            </a:r>
          </a:p>
        </p:txBody>
      </p:sp>
      <p:pic>
        <p:nvPicPr>
          <p:cNvPr id="108554" name="Picture 10"/>
          <p:cNvPicPr>
            <a:picLocks noChangeAspect="1" noChangeArrowheads="1"/>
          </p:cNvPicPr>
          <p:nvPr/>
        </p:nvPicPr>
        <p:blipFill>
          <a:blip r:embed="rId3" cstate="print"/>
          <a:srcRect l="37985" t="42722" r="41525" b="21286"/>
          <a:stretch>
            <a:fillRect/>
          </a:stretch>
        </p:blipFill>
        <p:spPr bwMode="auto">
          <a:xfrm>
            <a:off x="6629400" y="2286000"/>
            <a:ext cx="1938338" cy="2743200"/>
          </a:xfrm>
          <a:prstGeom prst="rect">
            <a:avLst/>
          </a:prstGeom>
          <a:solidFill>
            <a:schemeClr val="bg1"/>
          </a:solidFill>
          <a:ln w="9525">
            <a:solidFill>
              <a:schemeClr val="bg1"/>
            </a:solid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r>
              <a:rPr lang="en-US" sz="4000"/>
              <a:t>Background </a:t>
            </a:r>
            <a:r>
              <a:rPr lang="en-US"/>
              <a:t>	</a:t>
            </a:r>
          </a:p>
        </p:txBody>
      </p:sp>
      <p:sp>
        <p:nvSpPr>
          <p:cNvPr id="321539" name="Rectangle 3"/>
          <p:cNvSpPr>
            <a:spLocks noGrp="1" noChangeArrowheads="1"/>
          </p:cNvSpPr>
          <p:nvPr>
            <p:ph type="body" sz="half" idx="1"/>
          </p:nvPr>
        </p:nvSpPr>
        <p:spPr>
          <a:xfrm>
            <a:off x="228600" y="1524000"/>
            <a:ext cx="6019800" cy="4572000"/>
          </a:xfrm>
        </p:spPr>
        <p:txBody>
          <a:bodyPr/>
          <a:lstStyle/>
          <a:p>
            <a:pPr>
              <a:spcAft>
                <a:spcPct val="50000"/>
              </a:spcAft>
            </a:pPr>
            <a:r>
              <a:rPr lang="en-US" sz="3000" b="1"/>
              <a:t>SFM Task Force</a:t>
            </a:r>
          </a:p>
          <a:p>
            <a:pPr lvl="1">
              <a:lnSpc>
                <a:spcPct val="100000"/>
              </a:lnSpc>
              <a:spcBef>
                <a:spcPct val="0"/>
              </a:spcBef>
            </a:pPr>
            <a:r>
              <a:rPr lang="en-US"/>
              <a:t>Phase I – Water Supply</a:t>
            </a:r>
          </a:p>
          <a:p>
            <a:pPr lvl="1">
              <a:lnSpc>
                <a:spcPct val="100000"/>
              </a:lnSpc>
              <a:spcBef>
                <a:spcPct val="0"/>
              </a:spcBef>
            </a:pPr>
            <a:r>
              <a:rPr lang="en-US"/>
              <a:t>Phase II – Installation</a:t>
            </a:r>
          </a:p>
          <a:p>
            <a:pPr lvl="1">
              <a:lnSpc>
                <a:spcPct val="100000"/>
              </a:lnSpc>
              <a:spcBef>
                <a:spcPct val="0"/>
              </a:spcBef>
            </a:pPr>
            <a:r>
              <a:rPr lang="en-US"/>
              <a:t>Phase III – Training and Education</a:t>
            </a:r>
          </a:p>
          <a:p>
            <a:r>
              <a:rPr lang="en-US" sz="3000" b="1"/>
              <a:t>Retrofitting </a:t>
            </a:r>
          </a:p>
          <a:p>
            <a:r>
              <a:rPr lang="en-US" sz="3000" b="1"/>
              <a:t>Meter sizing</a:t>
            </a:r>
          </a:p>
        </p:txBody>
      </p:sp>
      <p:pic>
        <p:nvPicPr>
          <p:cNvPr id="321540" name="Picture 4"/>
          <p:cNvPicPr>
            <a:picLocks noChangeAspect="1" noChangeArrowheads="1"/>
          </p:cNvPicPr>
          <p:nvPr/>
        </p:nvPicPr>
        <p:blipFill>
          <a:blip r:embed="rId3" cstate="print"/>
          <a:srcRect l="37985" t="42722" r="41525" b="21286"/>
          <a:stretch>
            <a:fillRect/>
          </a:stretch>
        </p:blipFill>
        <p:spPr bwMode="auto">
          <a:xfrm>
            <a:off x="6629400" y="2286000"/>
            <a:ext cx="1938338" cy="2743200"/>
          </a:xfrm>
          <a:prstGeom prst="rect">
            <a:avLst/>
          </a:prstGeom>
          <a:solidFill>
            <a:schemeClr val="bg1"/>
          </a:solidFill>
          <a:ln w="9525">
            <a:solidFill>
              <a:schemeClr val="bg1"/>
            </a:solid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 2-MosaicTemplate">
  <a:themeElements>
    <a:clrScheme name="~1 2-MosaicTemplate 16">
      <a:dk1>
        <a:srgbClr val="333333"/>
      </a:dk1>
      <a:lt1>
        <a:srgbClr val="646464"/>
      </a:lt1>
      <a:dk2>
        <a:srgbClr val="333333"/>
      </a:dk2>
      <a:lt2>
        <a:srgbClr val="B2B2B2"/>
      </a:lt2>
      <a:accent1>
        <a:srgbClr val="898989"/>
      </a:accent1>
      <a:accent2>
        <a:srgbClr val="FF9933"/>
      </a:accent2>
      <a:accent3>
        <a:srgbClr val="B8B8B8"/>
      </a:accent3>
      <a:accent4>
        <a:srgbClr val="2A2A2A"/>
      </a:accent4>
      <a:accent5>
        <a:srgbClr val="C4C4C4"/>
      </a:accent5>
      <a:accent6>
        <a:srgbClr val="E78A2D"/>
      </a:accent6>
      <a:hlink>
        <a:srgbClr val="006699"/>
      </a:hlink>
      <a:folHlink>
        <a:srgbClr val="009999"/>
      </a:folHlink>
    </a:clrScheme>
    <a:fontScheme name="~1 2-MosaicTemplate">
      <a:majorFont>
        <a:latin typeface="Lucida Sans"/>
        <a:ea typeface="ヒラギノ角ゴ Pro W3"/>
        <a:cs typeface=""/>
      </a:majorFont>
      <a:minorFont>
        <a:latin typeface="Lucida San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ヒラギノ角ゴ Pro W3" charset="-128"/>
          </a:defRPr>
        </a:defPPr>
      </a:lstStyle>
    </a:lnDef>
  </a:objectDefaults>
  <a:extraClrSchemeLst>
    <a:extraClrScheme>
      <a:clrScheme name="~1 2-Mosaic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 2-Mosaic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 2-Mosaic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 2-Mosaic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 2-Mosaic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 2-Mosaic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 2-Mosaic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 2-Mosaic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 2-Mosaic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 2-MosaicTemplate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 2-MosaicTemplate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 2-MosaicTemplate 12">
        <a:dk1>
          <a:srgbClr val="4D4D4D"/>
        </a:dk1>
        <a:lt1>
          <a:srgbClr val="FFFFFF"/>
        </a:lt1>
        <a:dk2>
          <a:srgbClr val="646464"/>
        </a:dk2>
        <a:lt2>
          <a:srgbClr val="FFFFFF"/>
        </a:lt2>
        <a:accent1>
          <a:srgbClr val="898989"/>
        </a:accent1>
        <a:accent2>
          <a:srgbClr val="FF9933"/>
        </a:accent2>
        <a:accent3>
          <a:srgbClr val="B8B8B8"/>
        </a:accent3>
        <a:accent4>
          <a:srgbClr val="DADADA"/>
        </a:accent4>
        <a:accent5>
          <a:srgbClr val="C4C4C4"/>
        </a:accent5>
        <a:accent6>
          <a:srgbClr val="E78A2D"/>
        </a:accent6>
        <a:hlink>
          <a:srgbClr val="006699"/>
        </a:hlink>
        <a:folHlink>
          <a:srgbClr val="009999"/>
        </a:folHlink>
      </a:clrScheme>
      <a:clrMap bg1="dk2" tx1="lt1" bg2="dk1" tx2="lt2" accent1="accent1" accent2="accent2" accent3="accent3" accent4="accent4" accent5="accent5" accent6="accent6" hlink="hlink" folHlink="folHlink"/>
    </a:extraClrScheme>
    <a:extraClrScheme>
      <a:clrScheme name="~1 2-MosaicTemplate 13">
        <a:dk1>
          <a:srgbClr val="777777"/>
        </a:dk1>
        <a:lt1>
          <a:srgbClr val="FFFFFF"/>
        </a:lt1>
        <a:dk2>
          <a:srgbClr val="646464"/>
        </a:dk2>
        <a:lt2>
          <a:srgbClr val="FFFFFF"/>
        </a:lt2>
        <a:accent1>
          <a:srgbClr val="898989"/>
        </a:accent1>
        <a:accent2>
          <a:srgbClr val="FF9933"/>
        </a:accent2>
        <a:accent3>
          <a:srgbClr val="B8B8B8"/>
        </a:accent3>
        <a:accent4>
          <a:srgbClr val="DADADA"/>
        </a:accent4>
        <a:accent5>
          <a:srgbClr val="C4C4C4"/>
        </a:accent5>
        <a:accent6>
          <a:srgbClr val="E78A2D"/>
        </a:accent6>
        <a:hlink>
          <a:srgbClr val="006699"/>
        </a:hlink>
        <a:folHlink>
          <a:srgbClr val="009999"/>
        </a:folHlink>
      </a:clrScheme>
      <a:clrMap bg1="dk2" tx1="lt1" bg2="dk1" tx2="lt2" accent1="accent1" accent2="accent2" accent3="accent3" accent4="accent4" accent5="accent5" accent6="accent6" hlink="hlink" folHlink="folHlink"/>
    </a:extraClrScheme>
    <a:extraClrScheme>
      <a:clrScheme name="~1 2-MosaicTemplate 14">
        <a:dk1>
          <a:srgbClr val="333333"/>
        </a:dk1>
        <a:lt1>
          <a:srgbClr val="646464"/>
        </a:lt1>
        <a:dk2>
          <a:srgbClr val="FFFFFF"/>
        </a:dk2>
        <a:lt2>
          <a:srgbClr val="777777"/>
        </a:lt2>
        <a:accent1>
          <a:srgbClr val="898989"/>
        </a:accent1>
        <a:accent2>
          <a:srgbClr val="FF9933"/>
        </a:accent2>
        <a:accent3>
          <a:srgbClr val="B8B8B8"/>
        </a:accent3>
        <a:accent4>
          <a:srgbClr val="2A2A2A"/>
        </a:accent4>
        <a:accent5>
          <a:srgbClr val="C4C4C4"/>
        </a:accent5>
        <a:accent6>
          <a:srgbClr val="E78A2D"/>
        </a:accent6>
        <a:hlink>
          <a:srgbClr val="006699"/>
        </a:hlink>
        <a:folHlink>
          <a:srgbClr val="009999"/>
        </a:folHlink>
      </a:clrScheme>
      <a:clrMap bg1="lt1" tx1="dk1" bg2="lt2" tx2="dk2" accent1="accent1" accent2="accent2" accent3="accent3" accent4="accent4" accent5="accent5" accent6="accent6" hlink="hlink" folHlink="folHlink"/>
    </a:extraClrScheme>
    <a:extraClrScheme>
      <a:clrScheme name="~1 2-MosaicTemplate 15">
        <a:dk1>
          <a:srgbClr val="333333"/>
        </a:dk1>
        <a:lt1>
          <a:srgbClr val="646464"/>
        </a:lt1>
        <a:dk2>
          <a:srgbClr val="333333"/>
        </a:dk2>
        <a:lt2>
          <a:srgbClr val="777777"/>
        </a:lt2>
        <a:accent1>
          <a:srgbClr val="898989"/>
        </a:accent1>
        <a:accent2>
          <a:srgbClr val="FF9933"/>
        </a:accent2>
        <a:accent3>
          <a:srgbClr val="B8B8B8"/>
        </a:accent3>
        <a:accent4>
          <a:srgbClr val="2A2A2A"/>
        </a:accent4>
        <a:accent5>
          <a:srgbClr val="C4C4C4"/>
        </a:accent5>
        <a:accent6>
          <a:srgbClr val="E78A2D"/>
        </a:accent6>
        <a:hlink>
          <a:srgbClr val="006699"/>
        </a:hlink>
        <a:folHlink>
          <a:srgbClr val="009999"/>
        </a:folHlink>
      </a:clrScheme>
      <a:clrMap bg1="lt1" tx1="dk1" bg2="lt2" tx2="dk2" accent1="accent1" accent2="accent2" accent3="accent3" accent4="accent4" accent5="accent5" accent6="accent6" hlink="hlink" folHlink="folHlink"/>
    </a:extraClrScheme>
    <a:extraClrScheme>
      <a:clrScheme name="~1 2-MosaicTemplate 16">
        <a:dk1>
          <a:srgbClr val="333333"/>
        </a:dk1>
        <a:lt1>
          <a:srgbClr val="646464"/>
        </a:lt1>
        <a:dk2>
          <a:srgbClr val="333333"/>
        </a:dk2>
        <a:lt2>
          <a:srgbClr val="B2B2B2"/>
        </a:lt2>
        <a:accent1>
          <a:srgbClr val="898989"/>
        </a:accent1>
        <a:accent2>
          <a:srgbClr val="FF9933"/>
        </a:accent2>
        <a:accent3>
          <a:srgbClr val="B8B8B8"/>
        </a:accent3>
        <a:accent4>
          <a:srgbClr val="2A2A2A"/>
        </a:accent4>
        <a:accent5>
          <a:srgbClr val="C4C4C4"/>
        </a:accent5>
        <a:accent6>
          <a:srgbClr val="E78A2D"/>
        </a:accent6>
        <a:hlink>
          <a:srgbClr val="006699"/>
        </a:hlink>
        <a:folHlink>
          <a:srgbClr val="0099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BMUD-MosaicTemplate_v1.0">
  <a:themeElements>
    <a:clrScheme name="1_~EBMUD-MosaicTemplate_v1.0 16">
      <a:dk1>
        <a:srgbClr val="333333"/>
      </a:dk1>
      <a:lt1>
        <a:srgbClr val="646464"/>
      </a:lt1>
      <a:dk2>
        <a:srgbClr val="333333"/>
      </a:dk2>
      <a:lt2>
        <a:srgbClr val="B2B2B2"/>
      </a:lt2>
      <a:accent1>
        <a:srgbClr val="898989"/>
      </a:accent1>
      <a:accent2>
        <a:srgbClr val="FF9933"/>
      </a:accent2>
      <a:accent3>
        <a:srgbClr val="B8B8B8"/>
      </a:accent3>
      <a:accent4>
        <a:srgbClr val="2A2A2A"/>
      </a:accent4>
      <a:accent5>
        <a:srgbClr val="C4C4C4"/>
      </a:accent5>
      <a:accent6>
        <a:srgbClr val="E78A2D"/>
      </a:accent6>
      <a:hlink>
        <a:srgbClr val="006699"/>
      </a:hlink>
      <a:folHlink>
        <a:srgbClr val="009999"/>
      </a:folHlink>
    </a:clrScheme>
    <a:fontScheme name="1_~EBMUD-MosaicTemplate_v1.0">
      <a:majorFont>
        <a:latin typeface="Lucida Sans"/>
        <a:ea typeface="ヒラギノ角ゴ Pro W3"/>
        <a:cs typeface=""/>
      </a:majorFont>
      <a:minorFont>
        <a:latin typeface="Lucida San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ヒラギノ角ゴ Pro W3" charset="-128"/>
          </a:defRPr>
        </a:defPPr>
      </a:lstStyle>
    </a:lnDef>
  </a:objectDefaults>
  <a:extraClrSchemeLst>
    <a:extraClrScheme>
      <a:clrScheme name="1_~EBMUD-MosaicTemplate_v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EBMUD-MosaicTemplate_v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EBMUD-MosaicTemplate_v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EBMUD-MosaicTemplate_v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EBMUD-MosaicTemplate_v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EBMUD-MosaicTemplate_v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EBMUD-MosaicTemplate_v1.0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EBMUD-MosaicTemplate_v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EBMUD-MosaicTemplate_v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EBMUD-MosaicTemplate_v1.0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EBMUD-MosaicTemplate_v1.0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EBMUD-MosaicTemplate_v1.0 12">
        <a:dk1>
          <a:srgbClr val="4D4D4D"/>
        </a:dk1>
        <a:lt1>
          <a:srgbClr val="FFFFFF"/>
        </a:lt1>
        <a:dk2>
          <a:srgbClr val="646464"/>
        </a:dk2>
        <a:lt2>
          <a:srgbClr val="FFFFFF"/>
        </a:lt2>
        <a:accent1>
          <a:srgbClr val="898989"/>
        </a:accent1>
        <a:accent2>
          <a:srgbClr val="FF9933"/>
        </a:accent2>
        <a:accent3>
          <a:srgbClr val="B8B8B8"/>
        </a:accent3>
        <a:accent4>
          <a:srgbClr val="DADADA"/>
        </a:accent4>
        <a:accent5>
          <a:srgbClr val="C4C4C4"/>
        </a:accent5>
        <a:accent6>
          <a:srgbClr val="E78A2D"/>
        </a:accent6>
        <a:hlink>
          <a:srgbClr val="006699"/>
        </a:hlink>
        <a:folHlink>
          <a:srgbClr val="009999"/>
        </a:folHlink>
      </a:clrScheme>
      <a:clrMap bg1="dk2" tx1="lt1" bg2="dk1" tx2="lt2" accent1="accent1" accent2="accent2" accent3="accent3" accent4="accent4" accent5="accent5" accent6="accent6" hlink="hlink" folHlink="folHlink"/>
    </a:extraClrScheme>
    <a:extraClrScheme>
      <a:clrScheme name="1_~EBMUD-MosaicTemplate_v1.0 13">
        <a:dk1>
          <a:srgbClr val="777777"/>
        </a:dk1>
        <a:lt1>
          <a:srgbClr val="FFFFFF"/>
        </a:lt1>
        <a:dk2>
          <a:srgbClr val="646464"/>
        </a:dk2>
        <a:lt2>
          <a:srgbClr val="FFFFFF"/>
        </a:lt2>
        <a:accent1>
          <a:srgbClr val="898989"/>
        </a:accent1>
        <a:accent2>
          <a:srgbClr val="FF9933"/>
        </a:accent2>
        <a:accent3>
          <a:srgbClr val="B8B8B8"/>
        </a:accent3>
        <a:accent4>
          <a:srgbClr val="DADADA"/>
        </a:accent4>
        <a:accent5>
          <a:srgbClr val="C4C4C4"/>
        </a:accent5>
        <a:accent6>
          <a:srgbClr val="E78A2D"/>
        </a:accent6>
        <a:hlink>
          <a:srgbClr val="006699"/>
        </a:hlink>
        <a:folHlink>
          <a:srgbClr val="009999"/>
        </a:folHlink>
      </a:clrScheme>
      <a:clrMap bg1="dk2" tx1="lt1" bg2="dk1" tx2="lt2" accent1="accent1" accent2="accent2" accent3="accent3" accent4="accent4" accent5="accent5" accent6="accent6" hlink="hlink" folHlink="folHlink"/>
    </a:extraClrScheme>
    <a:extraClrScheme>
      <a:clrScheme name="1_~EBMUD-MosaicTemplate_v1.0 14">
        <a:dk1>
          <a:srgbClr val="333333"/>
        </a:dk1>
        <a:lt1>
          <a:srgbClr val="646464"/>
        </a:lt1>
        <a:dk2>
          <a:srgbClr val="FFFFFF"/>
        </a:dk2>
        <a:lt2>
          <a:srgbClr val="777777"/>
        </a:lt2>
        <a:accent1>
          <a:srgbClr val="898989"/>
        </a:accent1>
        <a:accent2>
          <a:srgbClr val="FF9933"/>
        </a:accent2>
        <a:accent3>
          <a:srgbClr val="B8B8B8"/>
        </a:accent3>
        <a:accent4>
          <a:srgbClr val="2A2A2A"/>
        </a:accent4>
        <a:accent5>
          <a:srgbClr val="C4C4C4"/>
        </a:accent5>
        <a:accent6>
          <a:srgbClr val="E78A2D"/>
        </a:accent6>
        <a:hlink>
          <a:srgbClr val="006699"/>
        </a:hlink>
        <a:folHlink>
          <a:srgbClr val="009999"/>
        </a:folHlink>
      </a:clrScheme>
      <a:clrMap bg1="lt1" tx1="dk1" bg2="lt2" tx2="dk2" accent1="accent1" accent2="accent2" accent3="accent3" accent4="accent4" accent5="accent5" accent6="accent6" hlink="hlink" folHlink="folHlink"/>
    </a:extraClrScheme>
    <a:extraClrScheme>
      <a:clrScheme name="1_~EBMUD-MosaicTemplate_v1.0 15">
        <a:dk1>
          <a:srgbClr val="333333"/>
        </a:dk1>
        <a:lt1>
          <a:srgbClr val="646464"/>
        </a:lt1>
        <a:dk2>
          <a:srgbClr val="333333"/>
        </a:dk2>
        <a:lt2>
          <a:srgbClr val="777777"/>
        </a:lt2>
        <a:accent1>
          <a:srgbClr val="898989"/>
        </a:accent1>
        <a:accent2>
          <a:srgbClr val="FF9933"/>
        </a:accent2>
        <a:accent3>
          <a:srgbClr val="B8B8B8"/>
        </a:accent3>
        <a:accent4>
          <a:srgbClr val="2A2A2A"/>
        </a:accent4>
        <a:accent5>
          <a:srgbClr val="C4C4C4"/>
        </a:accent5>
        <a:accent6>
          <a:srgbClr val="E78A2D"/>
        </a:accent6>
        <a:hlink>
          <a:srgbClr val="006699"/>
        </a:hlink>
        <a:folHlink>
          <a:srgbClr val="009999"/>
        </a:folHlink>
      </a:clrScheme>
      <a:clrMap bg1="lt1" tx1="dk1" bg2="lt2" tx2="dk2" accent1="accent1" accent2="accent2" accent3="accent3" accent4="accent4" accent5="accent5" accent6="accent6" hlink="hlink" folHlink="folHlink"/>
    </a:extraClrScheme>
    <a:extraClrScheme>
      <a:clrScheme name="1_~EBMUD-MosaicTemplate_v1.0 16">
        <a:dk1>
          <a:srgbClr val="333333"/>
        </a:dk1>
        <a:lt1>
          <a:srgbClr val="646464"/>
        </a:lt1>
        <a:dk2>
          <a:srgbClr val="333333"/>
        </a:dk2>
        <a:lt2>
          <a:srgbClr val="B2B2B2"/>
        </a:lt2>
        <a:accent1>
          <a:srgbClr val="898989"/>
        </a:accent1>
        <a:accent2>
          <a:srgbClr val="FF9933"/>
        </a:accent2>
        <a:accent3>
          <a:srgbClr val="B8B8B8"/>
        </a:accent3>
        <a:accent4>
          <a:srgbClr val="2A2A2A"/>
        </a:accent4>
        <a:accent5>
          <a:srgbClr val="C4C4C4"/>
        </a:accent5>
        <a:accent6>
          <a:srgbClr val="E78A2D"/>
        </a:accent6>
        <a:hlink>
          <a:srgbClr val="006699"/>
        </a:hlink>
        <a:folHlink>
          <a:srgbClr val="0099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EBMUD-MosaicTemplate_v1.0">
  <a:themeElements>
    <a:clrScheme name="2_~EBMUD-MosaicTemplate_v1.0 16">
      <a:dk1>
        <a:srgbClr val="333333"/>
      </a:dk1>
      <a:lt1>
        <a:srgbClr val="646464"/>
      </a:lt1>
      <a:dk2>
        <a:srgbClr val="333333"/>
      </a:dk2>
      <a:lt2>
        <a:srgbClr val="B2B2B2"/>
      </a:lt2>
      <a:accent1>
        <a:srgbClr val="898989"/>
      </a:accent1>
      <a:accent2>
        <a:srgbClr val="FF9933"/>
      </a:accent2>
      <a:accent3>
        <a:srgbClr val="B8B8B8"/>
      </a:accent3>
      <a:accent4>
        <a:srgbClr val="2A2A2A"/>
      </a:accent4>
      <a:accent5>
        <a:srgbClr val="C4C4C4"/>
      </a:accent5>
      <a:accent6>
        <a:srgbClr val="E78A2D"/>
      </a:accent6>
      <a:hlink>
        <a:srgbClr val="006699"/>
      </a:hlink>
      <a:folHlink>
        <a:srgbClr val="009999"/>
      </a:folHlink>
    </a:clrScheme>
    <a:fontScheme name="2_~EBMUD-MosaicTemplate_v1.0">
      <a:majorFont>
        <a:latin typeface="Lucida Sans"/>
        <a:ea typeface="ヒラギノ角ゴ Pro W3"/>
        <a:cs typeface=""/>
      </a:majorFont>
      <a:minorFont>
        <a:latin typeface="Lucida San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ヒラギノ角ゴ Pro W3" charset="-128"/>
          </a:defRPr>
        </a:defPPr>
      </a:lstStyle>
    </a:lnDef>
  </a:objectDefaults>
  <a:extraClrSchemeLst>
    <a:extraClrScheme>
      <a:clrScheme name="2_~EBMUD-MosaicTemplate_v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EBMUD-MosaicTemplate_v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EBMUD-MosaicTemplate_v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EBMUD-MosaicTemplate_v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EBMUD-MosaicTemplate_v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EBMUD-MosaicTemplate_v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EBMUD-MosaicTemplate_v1.0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EBMUD-MosaicTemplate_v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EBMUD-MosaicTemplate_v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EBMUD-MosaicTemplate_v1.0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EBMUD-MosaicTemplate_v1.0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EBMUD-MosaicTemplate_v1.0 12">
        <a:dk1>
          <a:srgbClr val="4D4D4D"/>
        </a:dk1>
        <a:lt1>
          <a:srgbClr val="FFFFFF"/>
        </a:lt1>
        <a:dk2>
          <a:srgbClr val="646464"/>
        </a:dk2>
        <a:lt2>
          <a:srgbClr val="FFFFFF"/>
        </a:lt2>
        <a:accent1>
          <a:srgbClr val="898989"/>
        </a:accent1>
        <a:accent2>
          <a:srgbClr val="FF9933"/>
        </a:accent2>
        <a:accent3>
          <a:srgbClr val="B8B8B8"/>
        </a:accent3>
        <a:accent4>
          <a:srgbClr val="DADADA"/>
        </a:accent4>
        <a:accent5>
          <a:srgbClr val="C4C4C4"/>
        </a:accent5>
        <a:accent6>
          <a:srgbClr val="E78A2D"/>
        </a:accent6>
        <a:hlink>
          <a:srgbClr val="006699"/>
        </a:hlink>
        <a:folHlink>
          <a:srgbClr val="009999"/>
        </a:folHlink>
      </a:clrScheme>
      <a:clrMap bg1="dk2" tx1="lt1" bg2="dk1" tx2="lt2" accent1="accent1" accent2="accent2" accent3="accent3" accent4="accent4" accent5="accent5" accent6="accent6" hlink="hlink" folHlink="folHlink"/>
    </a:extraClrScheme>
    <a:extraClrScheme>
      <a:clrScheme name="2_~EBMUD-MosaicTemplate_v1.0 13">
        <a:dk1>
          <a:srgbClr val="777777"/>
        </a:dk1>
        <a:lt1>
          <a:srgbClr val="FFFFFF"/>
        </a:lt1>
        <a:dk2>
          <a:srgbClr val="646464"/>
        </a:dk2>
        <a:lt2>
          <a:srgbClr val="FFFFFF"/>
        </a:lt2>
        <a:accent1>
          <a:srgbClr val="898989"/>
        </a:accent1>
        <a:accent2>
          <a:srgbClr val="FF9933"/>
        </a:accent2>
        <a:accent3>
          <a:srgbClr val="B8B8B8"/>
        </a:accent3>
        <a:accent4>
          <a:srgbClr val="DADADA"/>
        </a:accent4>
        <a:accent5>
          <a:srgbClr val="C4C4C4"/>
        </a:accent5>
        <a:accent6>
          <a:srgbClr val="E78A2D"/>
        </a:accent6>
        <a:hlink>
          <a:srgbClr val="006699"/>
        </a:hlink>
        <a:folHlink>
          <a:srgbClr val="009999"/>
        </a:folHlink>
      </a:clrScheme>
      <a:clrMap bg1="dk2" tx1="lt1" bg2="dk1" tx2="lt2" accent1="accent1" accent2="accent2" accent3="accent3" accent4="accent4" accent5="accent5" accent6="accent6" hlink="hlink" folHlink="folHlink"/>
    </a:extraClrScheme>
    <a:extraClrScheme>
      <a:clrScheme name="2_~EBMUD-MosaicTemplate_v1.0 14">
        <a:dk1>
          <a:srgbClr val="333333"/>
        </a:dk1>
        <a:lt1>
          <a:srgbClr val="646464"/>
        </a:lt1>
        <a:dk2>
          <a:srgbClr val="FFFFFF"/>
        </a:dk2>
        <a:lt2>
          <a:srgbClr val="777777"/>
        </a:lt2>
        <a:accent1>
          <a:srgbClr val="898989"/>
        </a:accent1>
        <a:accent2>
          <a:srgbClr val="FF9933"/>
        </a:accent2>
        <a:accent3>
          <a:srgbClr val="B8B8B8"/>
        </a:accent3>
        <a:accent4>
          <a:srgbClr val="2A2A2A"/>
        </a:accent4>
        <a:accent5>
          <a:srgbClr val="C4C4C4"/>
        </a:accent5>
        <a:accent6>
          <a:srgbClr val="E78A2D"/>
        </a:accent6>
        <a:hlink>
          <a:srgbClr val="006699"/>
        </a:hlink>
        <a:folHlink>
          <a:srgbClr val="009999"/>
        </a:folHlink>
      </a:clrScheme>
      <a:clrMap bg1="lt1" tx1="dk1" bg2="lt2" tx2="dk2" accent1="accent1" accent2="accent2" accent3="accent3" accent4="accent4" accent5="accent5" accent6="accent6" hlink="hlink" folHlink="folHlink"/>
    </a:extraClrScheme>
    <a:extraClrScheme>
      <a:clrScheme name="2_~EBMUD-MosaicTemplate_v1.0 15">
        <a:dk1>
          <a:srgbClr val="333333"/>
        </a:dk1>
        <a:lt1>
          <a:srgbClr val="646464"/>
        </a:lt1>
        <a:dk2>
          <a:srgbClr val="333333"/>
        </a:dk2>
        <a:lt2>
          <a:srgbClr val="777777"/>
        </a:lt2>
        <a:accent1>
          <a:srgbClr val="898989"/>
        </a:accent1>
        <a:accent2>
          <a:srgbClr val="FF9933"/>
        </a:accent2>
        <a:accent3>
          <a:srgbClr val="B8B8B8"/>
        </a:accent3>
        <a:accent4>
          <a:srgbClr val="2A2A2A"/>
        </a:accent4>
        <a:accent5>
          <a:srgbClr val="C4C4C4"/>
        </a:accent5>
        <a:accent6>
          <a:srgbClr val="E78A2D"/>
        </a:accent6>
        <a:hlink>
          <a:srgbClr val="006699"/>
        </a:hlink>
        <a:folHlink>
          <a:srgbClr val="009999"/>
        </a:folHlink>
      </a:clrScheme>
      <a:clrMap bg1="lt1" tx1="dk1" bg2="lt2" tx2="dk2" accent1="accent1" accent2="accent2" accent3="accent3" accent4="accent4" accent5="accent5" accent6="accent6" hlink="hlink" folHlink="folHlink"/>
    </a:extraClrScheme>
    <a:extraClrScheme>
      <a:clrScheme name="2_~EBMUD-MosaicTemplate_v1.0 16">
        <a:dk1>
          <a:srgbClr val="333333"/>
        </a:dk1>
        <a:lt1>
          <a:srgbClr val="646464"/>
        </a:lt1>
        <a:dk2>
          <a:srgbClr val="333333"/>
        </a:dk2>
        <a:lt2>
          <a:srgbClr val="B2B2B2"/>
        </a:lt2>
        <a:accent1>
          <a:srgbClr val="898989"/>
        </a:accent1>
        <a:accent2>
          <a:srgbClr val="FF9933"/>
        </a:accent2>
        <a:accent3>
          <a:srgbClr val="B8B8B8"/>
        </a:accent3>
        <a:accent4>
          <a:srgbClr val="2A2A2A"/>
        </a:accent4>
        <a:accent5>
          <a:srgbClr val="C4C4C4"/>
        </a:accent5>
        <a:accent6>
          <a:srgbClr val="E78A2D"/>
        </a:accent6>
        <a:hlink>
          <a:srgbClr val="006699"/>
        </a:hlink>
        <a:folHlink>
          <a:srgbClr val="0099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1284</TotalTime>
  <Words>2811</Words>
  <Application>Microsoft Office PowerPoint</Application>
  <PresentationFormat>On-screen Show (4:3)</PresentationFormat>
  <Paragraphs>528</Paragraphs>
  <Slides>32</Slides>
  <Notes>24</Notes>
  <HiddenSlides>0</HiddenSlides>
  <MMClips>0</MMClips>
  <ScaleCrop>false</ScaleCrop>
  <HeadingPairs>
    <vt:vector size="4" baseType="variant">
      <vt:variant>
        <vt:lpstr>Theme</vt:lpstr>
      </vt:variant>
      <vt:variant>
        <vt:i4>3</vt:i4>
      </vt:variant>
      <vt:variant>
        <vt:lpstr>Slide Titles</vt:lpstr>
      </vt:variant>
      <vt:variant>
        <vt:i4>32</vt:i4>
      </vt:variant>
    </vt:vector>
  </HeadingPairs>
  <TitlesOfParts>
    <vt:vector size="35" baseType="lpstr">
      <vt:lpstr>~1 2-MosaicTemplate</vt:lpstr>
      <vt:lpstr>1_~EBMUD-MosaicTemplate_v1.0</vt:lpstr>
      <vt:lpstr>2_~EBMUD-MosaicTemplate_v1.0</vt:lpstr>
      <vt:lpstr>Residential Fire Sprinkler Concerns</vt:lpstr>
      <vt:lpstr>Water Supplier Reliability Issues</vt:lpstr>
      <vt:lpstr>General Policy Issues</vt:lpstr>
      <vt:lpstr>Service</vt:lpstr>
      <vt:lpstr>Cost</vt:lpstr>
      <vt:lpstr>Liability</vt:lpstr>
      <vt:lpstr>Cost</vt:lpstr>
      <vt:lpstr>Discussion</vt:lpstr>
      <vt:lpstr>Background  </vt:lpstr>
      <vt:lpstr>Background  </vt:lpstr>
      <vt:lpstr>Determining Meter Size  </vt:lpstr>
      <vt:lpstr>EBMUD Meter Sizing Study</vt:lpstr>
      <vt:lpstr>Research – Domestic Allowance  </vt:lpstr>
      <vt:lpstr>Research – Domestic Allowance  </vt:lpstr>
      <vt:lpstr>Research – Domestic Allowance  </vt:lpstr>
      <vt:lpstr>Hydraulics - Meter Size Based on Flow  </vt:lpstr>
      <vt:lpstr>Why 15 gpm?  </vt:lpstr>
      <vt:lpstr>Hydraulics - Headloss  </vt:lpstr>
      <vt:lpstr>Hydraulics - Headloss  </vt:lpstr>
      <vt:lpstr>Pressure Loss through Backflow Preventers  </vt:lpstr>
      <vt:lpstr>EBMUD’s Backflow Preventer Requirements  </vt:lpstr>
      <vt:lpstr>Surveys  </vt:lpstr>
      <vt:lpstr>Water Shut-off Risk </vt:lpstr>
      <vt:lpstr>Water Shut-off  Cost vs. Risk</vt:lpstr>
      <vt:lpstr>1-inch Meter Examples</vt:lpstr>
      <vt:lpstr>1.5-inch Meter Examples</vt:lpstr>
      <vt:lpstr>Final Configuration  </vt:lpstr>
      <vt:lpstr>EBMUD Combination Meter Sizing</vt:lpstr>
      <vt:lpstr>Special Case Reviews </vt:lpstr>
      <vt:lpstr>Cost  </vt:lpstr>
      <vt:lpstr>FY12 Monthly Meter Service Charges</vt:lpstr>
      <vt:lpstr>A Water Purveyors Perspective</vt:lpstr>
    </vt:vector>
  </TitlesOfParts>
  <Company>EBMUD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 NCBPA</dc:title>
  <dc:subject>Residential Fire Sprinkler Concerns</dc:subject>
  <dc:creator>W. kirkpatrick</dc:creator>
  <cp:lastModifiedBy>Terri</cp:lastModifiedBy>
  <cp:revision>45</cp:revision>
  <cp:lastPrinted>2010-02-23T19:55:31Z</cp:lastPrinted>
  <dcterms:created xsi:type="dcterms:W3CDTF">2010-11-29T17:05:17Z</dcterms:created>
  <dcterms:modified xsi:type="dcterms:W3CDTF">2011-11-18T02:09:08Z</dcterms:modified>
</cp:coreProperties>
</file>